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5" r:id="rId1"/>
  </p:sldMasterIdLst>
  <p:sldIdLst>
    <p:sldId id="256" r:id="rId2"/>
    <p:sldId id="258" r:id="rId3"/>
    <p:sldId id="257" r:id="rId4"/>
    <p:sldId id="286" r:id="rId5"/>
    <p:sldId id="260" r:id="rId6"/>
    <p:sldId id="261" r:id="rId7"/>
    <p:sldId id="289" r:id="rId8"/>
    <p:sldId id="262" r:id="rId9"/>
    <p:sldId id="290" r:id="rId10"/>
    <p:sldId id="291" r:id="rId11"/>
    <p:sldId id="292" r:id="rId12"/>
    <p:sldId id="293" r:id="rId13"/>
    <p:sldId id="294" r:id="rId14"/>
    <p:sldId id="295"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87" r:id="rId32"/>
    <p:sldId id="283" r:id="rId33"/>
    <p:sldId id="279" r:id="rId34"/>
    <p:sldId id="280" r:id="rId35"/>
    <p:sldId id="281" r:id="rId36"/>
    <p:sldId id="288" r:id="rId37"/>
    <p:sldId id="284" r:id="rId38"/>
    <p:sldId id="28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5700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175793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464256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989057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380951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479828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04998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1511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2925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5746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9655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419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048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3627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2668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6837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2/3/2024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28439538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938715" y="824248"/>
            <a:ext cx="253285" cy="71476"/>
          </a:xfrm>
        </p:spPr>
        <p:txBody>
          <a:bodyPr>
            <a:noAutofit/>
          </a:bodyPr>
          <a:lstStyle/>
          <a:p>
            <a:pPr algn="r" rtl="1"/>
            <a:r>
              <a:rPr lang="fa-IR" sz="8000" b="1" dirty="0">
                <a:solidFill>
                  <a:srgbClr val="C00000"/>
                </a:solidFill>
                <a:latin typeface="Sakkal Majalla" panose="02000000000000000000" pitchFamily="2" charset="-78"/>
                <a:cs typeface="B Nazanin" pitchFamily="2" charset="-78"/>
              </a:rPr>
              <a:t>  </a:t>
            </a:r>
            <a:endParaRPr lang="en-US" sz="8000" b="1" dirty="0">
              <a:solidFill>
                <a:srgbClr val="C00000"/>
              </a:solidFill>
              <a:latin typeface="Sakkal Majalla" panose="02000000000000000000" pitchFamily="2" charset="-78"/>
              <a:cs typeface="B Nazanin"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922" y="448917"/>
            <a:ext cx="7765135" cy="5668548"/>
          </a:xfrm>
          <a:prstGeom prst="rect">
            <a:avLst/>
          </a:prstGeom>
          <a:ln>
            <a:noFill/>
          </a:ln>
          <a:effectLst>
            <a:softEdge rad="635000"/>
          </a:effectLst>
        </p:spPr>
      </p:pic>
    </p:spTree>
    <p:extLst>
      <p:ext uri="{BB962C8B-B14F-4D97-AF65-F5344CB8AC3E}">
        <p14:creationId xmlns:p14="http://schemas.microsoft.com/office/powerpoint/2010/main" val="62594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860" y="283335"/>
            <a:ext cx="10045520" cy="6233375"/>
          </a:xfrm>
        </p:spPr>
        <p:txBody>
          <a:bodyPr>
            <a:normAutofit/>
          </a:bodyPr>
          <a:lstStyle/>
          <a:p>
            <a:pPr lvl="0" algn="r" rtl="1"/>
            <a:r>
              <a:rPr lang="fa-IR" sz="3200" b="1" dirty="0">
                <a:solidFill>
                  <a:srgbClr val="C00000"/>
                </a:solidFill>
                <a:cs typeface="B Nazanin" panose="00000400000000000000" pitchFamily="2" charset="-78"/>
              </a:rPr>
              <a:t>استراتژی جست و جو</a:t>
            </a:r>
            <a:br>
              <a:rPr lang="fa-IR" sz="3200" b="1" dirty="0">
                <a:solidFill>
                  <a:srgbClr val="C00000"/>
                </a:solidFill>
                <a:cs typeface="B Nazanin" panose="00000400000000000000" pitchFamily="2" charset="-78"/>
              </a:rPr>
            </a:br>
            <a:r>
              <a:rPr lang="fa-IR" sz="2800" dirty="0">
                <a:solidFill>
                  <a:schemeClr val="accent2">
                    <a:lumMod val="50000"/>
                  </a:schemeClr>
                </a:solidFill>
                <a:cs typeface="B Nazanin" panose="00000400000000000000" pitchFamily="2" charset="-78"/>
              </a:rPr>
              <a:t/>
            </a:r>
            <a:br>
              <a:rPr lang="fa-IR" sz="2800" dirty="0">
                <a:solidFill>
                  <a:schemeClr val="accent2">
                    <a:lumMod val="50000"/>
                  </a:schemeClr>
                </a:solidFill>
                <a:cs typeface="B Nazanin" panose="00000400000000000000" pitchFamily="2" charset="-78"/>
              </a:rPr>
            </a:br>
            <a:r>
              <a:rPr lang="fa-IR" sz="2800" dirty="0">
                <a:solidFill>
                  <a:schemeClr val="accent2">
                    <a:lumMod val="50000"/>
                  </a:schemeClr>
                </a:solidFill>
                <a:cs typeface="B Nazanin" panose="00000400000000000000" pitchFamily="2" charset="-78"/>
              </a:rPr>
              <a:t>دراین مقاله از طراحی مرور سیستماتیک استفاده شده است که جهت انجام مرور، مطالعات قبلی را دنبال کرده است. چهار پایگاه داده ی </a:t>
            </a:r>
            <a:r>
              <a:rPr lang="en-US" sz="2400" b="1" dirty="0">
                <a:solidFill>
                  <a:schemeClr val="accent2">
                    <a:lumMod val="50000"/>
                  </a:schemeClr>
                </a:solidFill>
                <a:cs typeface="B Nazanin" panose="00000400000000000000" pitchFamily="2" charset="-78"/>
              </a:rPr>
              <a:t>CINAHL</a:t>
            </a:r>
            <a:r>
              <a:rPr lang="fa-IR" sz="2400" dirty="0">
                <a:solidFill>
                  <a:schemeClr val="accent2">
                    <a:lumMod val="50000"/>
                  </a:schemeClr>
                </a:solidFill>
                <a:cs typeface="B Nazanin" panose="00000400000000000000" pitchFamily="2" charset="-78"/>
              </a:rPr>
              <a:t>, </a:t>
            </a:r>
            <a:r>
              <a:rPr lang="en-US" sz="2400" b="1" dirty="0">
                <a:solidFill>
                  <a:schemeClr val="accent2">
                    <a:lumMod val="50000"/>
                  </a:schemeClr>
                </a:solidFill>
                <a:cs typeface="B Nazanin" panose="00000400000000000000" pitchFamily="2" charset="-78"/>
              </a:rPr>
              <a:t>PUBMED</a:t>
            </a:r>
            <a:r>
              <a:rPr lang="fa-IR" sz="2400" dirty="0">
                <a:solidFill>
                  <a:schemeClr val="accent2">
                    <a:lumMod val="50000"/>
                  </a:schemeClr>
                </a:solidFill>
                <a:cs typeface="B Nazanin" panose="00000400000000000000" pitchFamily="2" charset="-78"/>
              </a:rPr>
              <a:t>, </a:t>
            </a:r>
            <a:r>
              <a:rPr lang="en-US" sz="2400" b="1" dirty="0">
                <a:solidFill>
                  <a:schemeClr val="accent2">
                    <a:lumMod val="50000"/>
                  </a:schemeClr>
                </a:solidFill>
                <a:cs typeface="B Nazanin" panose="00000400000000000000" pitchFamily="2" charset="-78"/>
              </a:rPr>
              <a:t>SCOPUS</a:t>
            </a:r>
            <a:r>
              <a:rPr lang="fa-IR" sz="2400" dirty="0">
                <a:solidFill>
                  <a:schemeClr val="accent2">
                    <a:lumMod val="50000"/>
                  </a:schemeClr>
                </a:solidFill>
                <a:cs typeface="B Nazanin" panose="00000400000000000000" pitchFamily="2" charset="-78"/>
              </a:rPr>
              <a:t> </a:t>
            </a:r>
            <a:r>
              <a:rPr lang="fa-IR" sz="2800" dirty="0">
                <a:solidFill>
                  <a:schemeClr val="accent2">
                    <a:lumMod val="50000"/>
                  </a:schemeClr>
                </a:solidFill>
                <a:cs typeface="B Nazanin" panose="00000400000000000000" pitchFamily="2" charset="-78"/>
              </a:rPr>
              <a:t>و </a:t>
            </a:r>
            <a:r>
              <a:rPr lang="en-US" sz="2400" b="1" dirty="0">
                <a:solidFill>
                  <a:schemeClr val="accent2">
                    <a:lumMod val="50000"/>
                  </a:schemeClr>
                </a:solidFill>
                <a:cs typeface="B Nazanin" panose="00000400000000000000" pitchFamily="2" charset="-78"/>
              </a:rPr>
              <a:t>ProQuest</a:t>
            </a:r>
            <a:r>
              <a:rPr lang="fa-IR" sz="2400" b="1" dirty="0">
                <a:solidFill>
                  <a:schemeClr val="accent2">
                    <a:lumMod val="50000"/>
                  </a:schemeClr>
                </a:solidFill>
                <a:cs typeface="B Nazanin" panose="00000400000000000000" pitchFamily="2" charset="-78"/>
              </a:rPr>
              <a:t> </a:t>
            </a:r>
            <a:r>
              <a:rPr lang="fa-IR" sz="2400" dirty="0">
                <a:solidFill>
                  <a:schemeClr val="accent2">
                    <a:lumMod val="50000"/>
                  </a:schemeClr>
                </a:solidFill>
                <a:cs typeface="B Nazanin" panose="00000400000000000000" pitchFamily="2" charset="-78"/>
              </a:rPr>
              <a:t>از ژانویه ی </a:t>
            </a:r>
            <a:r>
              <a:rPr lang="en-US" sz="2400" dirty="0">
                <a:solidFill>
                  <a:schemeClr val="accent2">
                    <a:lumMod val="50000"/>
                  </a:schemeClr>
                </a:solidFill>
                <a:cs typeface="B Nazanin" panose="00000400000000000000" pitchFamily="2" charset="-78"/>
              </a:rPr>
              <a:t>2015</a:t>
            </a:r>
            <a:r>
              <a:rPr lang="fa-IR" sz="2400" dirty="0">
                <a:solidFill>
                  <a:schemeClr val="accent2">
                    <a:lumMod val="50000"/>
                  </a:schemeClr>
                </a:solidFill>
                <a:cs typeface="B Nazanin" panose="00000400000000000000" pitchFamily="2" charset="-78"/>
              </a:rPr>
              <a:t> تا سپتامبر </a:t>
            </a:r>
            <a:r>
              <a:rPr lang="en-US" sz="2400" dirty="0">
                <a:solidFill>
                  <a:schemeClr val="accent2">
                    <a:lumMod val="50000"/>
                  </a:schemeClr>
                </a:solidFill>
                <a:cs typeface="B Nazanin" panose="00000400000000000000" pitchFamily="2" charset="-78"/>
              </a:rPr>
              <a:t>2019</a:t>
            </a:r>
            <a:r>
              <a:rPr lang="fa-IR" sz="2400" dirty="0">
                <a:solidFill>
                  <a:schemeClr val="accent2">
                    <a:lumMod val="50000"/>
                  </a:schemeClr>
                </a:solidFill>
                <a:cs typeface="B Nazanin" panose="00000400000000000000" pitchFamily="2" charset="-78"/>
              </a:rPr>
              <a:t>  </a:t>
            </a:r>
            <a:r>
              <a:rPr lang="fa-IR" sz="2800" dirty="0">
                <a:solidFill>
                  <a:schemeClr val="accent2">
                    <a:lumMod val="50000"/>
                  </a:schemeClr>
                </a:solidFill>
                <a:cs typeface="B Nazanin" panose="00000400000000000000" pitchFamily="2" charset="-78"/>
              </a:rPr>
              <a:t>در این مطالعه مورد استفاده قرار گرفته است و مطالعه ی سیستماتیکی بر اساس گایدلاینهای </a:t>
            </a:r>
            <a:r>
              <a:rPr lang="en-US" sz="2400" b="1" dirty="0">
                <a:solidFill>
                  <a:schemeClr val="accent2">
                    <a:lumMod val="50000"/>
                  </a:schemeClr>
                </a:solidFill>
                <a:latin typeface="Arial" panose="020B0604020202020204" pitchFamily="34" charset="0"/>
                <a:cs typeface="Arial" panose="020B0604020202020204" pitchFamily="34" charset="0"/>
              </a:rPr>
              <a:t>PRISMA</a:t>
            </a:r>
            <a:r>
              <a:rPr lang="fa-IR" sz="2800" dirty="0">
                <a:solidFill>
                  <a:schemeClr val="accent2">
                    <a:lumMod val="50000"/>
                  </a:schemeClr>
                </a:solidFill>
                <a:cs typeface="B Nazanin" panose="00000400000000000000" pitchFamily="2" charset="-78"/>
              </a:rPr>
              <a:t> گزارش شده است.</a:t>
            </a:r>
            <a:r>
              <a:rPr lang="en-US" sz="2800" dirty="0">
                <a:solidFill>
                  <a:schemeClr val="accent2">
                    <a:lumMod val="50000"/>
                  </a:schemeClr>
                </a:solidFill>
                <a:cs typeface="B Nazanin" panose="00000400000000000000" pitchFamily="2" charset="-78"/>
              </a:rPr>
              <a:t/>
            </a:r>
            <a:br>
              <a:rPr lang="en-US" sz="2800" dirty="0">
                <a:solidFill>
                  <a:schemeClr val="accent2">
                    <a:lumMod val="50000"/>
                  </a:schemeClr>
                </a:solidFill>
                <a:cs typeface="B Nazanin" panose="00000400000000000000" pitchFamily="2" charset="-78"/>
              </a:rPr>
            </a:br>
            <a:r>
              <a:rPr lang="fa-IR" sz="2800" dirty="0">
                <a:solidFill>
                  <a:schemeClr val="accent2">
                    <a:lumMod val="50000"/>
                  </a:schemeClr>
                </a:solidFill>
                <a:cs typeface="B Nazanin" panose="00000400000000000000" pitchFamily="2" charset="-78"/>
              </a:rPr>
              <a:t>کلمات کلیدی که مطابق با </a:t>
            </a:r>
            <a:r>
              <a:rPr lang="en-US" sz="2400" dirty="0">
                <a:solidFill>
                  <a:schemeClr val="accent2">
                    <a:lumMod val="50000"/>
                  </a:schemeClr>
                </a:solidFill>
                <a:latin typeface="Arial" panose="020B0604020202020204" pitchFamily="34" charset="0"/>
                <a:cs typeface="Arial" panose="020B0604020202020204" pitchFamily="34" charset="0"/>
              </a:rPr>
              <a:t>MeSH</a:t>
            </a:r>
            <a:r>
              <a:rPr lang="fa-IR" sz="2400" dirty="0">
                <a:solidFill>
                  <a:schemeClr val="accent2">
                    <a:lumMod val="50000"/>
                  </a:schemeClr>
                </a:solidFill>
                <a:cs typeface="B Nazanin" panose="00000400000000000000" pitchFamily="2" charset="-78"/>
              </a:rPr>
              <a:t> </a:t>
            </a:r>
            <a:r>
              <a:rPr lang="fa-IR" sz="2800" dirty="0">
                <a:solidFill>
                  <a:schemeClr val="accent2">
                    <a:lumMod val="50000"/>
                  </a:schemeClr>
                </a:solidFill>
                <a:cs typeface="B Nazanin" panose="00000400000000000000" pitchFamily="2" charset="-78"/>
              </a:rPr>
              <a:t>در این مقاله استفاده شده اند شامل: «دیابت شیرین (</a:t>
            </a:r>
            <a:r>
              <a:rPr lang="en-US" sz="2400" dirty="0">
                <a:solidFill>
                  <a:schemeClr val="accent2">
                    <a:lumMod val="50000"/>
                  </a:schemeClr>
                </a:solidFill>
                <a:latin typeface="Arial" panose="020B0604020202020204" pitchFamily="34" charset="0"/>
                <a:cs typeface="Arial" panose="020B0604020202020204" pitchFamily="34" charset="0"/>
              </a:rPr>
              <a:t>diabetes mellitus</a:t>
            </a:r>
            <a:r>
              <a:rPr lang="fa-IR" sz="2800" dirty="0">
                <a:solidFill>
                  <a:schemeClr val="accent2">
                    <a:lumMod val="50000"/>
                  </a:schemeClr>
                </a:solidFill>
                <a:cs typeface="B Nazanin" panose="00000400000000000000" pitchFamily="2" charset="-78"/>
              </a:rPr>
              <a:t>) و طب مکمل و جایگزین (</a:t>
            </a:r>
            <a:r>
              <a:rPr lang="en-US" sz="2400" dirty="0">
                <a:solidFill>
                  <a:schemeClr val="accent1">
                    <a:lumMod val="50000"/>
                  </a:schemeClr>
                </a:solidFill>
                <a:latin typeface="Arial" panose="020B0604020202020204" pitchFamily="34" charset="0"/>
                <a:cs typeface="Arial" panose="020B0604020202020204" pitchFamily="34" charset="0"/>
              </a:rPr>
              <a:t>Complementary and alternative medicine </a:t>
            </a:r>
            <a:r>
              <a:rPr lang="fa-IR" sz="2800" dirty="0">
                <a:solidFill>
                  <a:schemeClr val="accent2">
                    <a:lumMod val="50000"/>
                  </a:schemeClr>
                </a:solidFill>
                <a:cs typeface="B Nazanin" panose="00000400000000000000" pitchFamily="2" charset="-78"/>
              </a:rPr>
              <a:t>) و سطح گلوکز خون (</a:t>
            </a:r>
            <a:r>
              <a:rPr lang="en-US" sz="2400" dirty="0">
                <a:solidFill>
                  <a:schemeClr val="accent2">
                    <a:lumMod val="50000"/>
                  </a:schemeClr>
                </a:solidFill>
                <a:latin typeface="Arial" panose="020B0604020202020204" pitchFamily="34" charset="0"/>
                <a:cs typeface="Arial" panose="020B0604020202020204" pitchFamily="34" charset="0"/>
              </a:rPr>
              <a:t>blood glucose levels</a:t>
            </a:r>
            <a:r>
              <a:rPr lang="fa-IR" sz="2800" dirty="0">
                <a:solidFill>
                  <a:schemeClr val="accent2">
                    <a:lumMod val="50000"/>
                  </a:schemeClr>
                </a:solidFill>
                <a:cs typeface="B Nazanin" panose="00000400000000000000" pitchFamily="2" charset="-78"/>
              </a:rPr>
              <a:t>) یا قندخون(</a:t>
            </a:r>
            <a:r>
              <a:rPr lang="en-US" sz="2400" dirty="0">
                <a:solidFill>
                  <a:schemeClr val="accent2">
                    <a:lumMod val="50000"/>
                  </a:schemeClr>
                </a:solidFill>
                <a:latin typeface="Arial" panose="020B0604020202020204" pitchFamily="34" charset="0"/>
                <a:cs typeface="Arial" panose="020B0604020202020204" pitchFamily="34" charset="0"/>
              </a:rPr>
              <a:t>blood sugar</a:t>
            </a:r>
            <a:r>
              <a:rPr lang="fa-IR" sz="2800" dirty="0">
                <a:solidFill>
                  <a:schemeClr val="accent2">
                    <a:lumMod val="50000"/>
                  </a:schemeClr>
                </a:solidFill>
                <a:cs typeface="B Nazanin" panose="00000400000000000000" pitchFamily="2" charset="-78"/>
              </a:rPr>
              <a:t>) یا گلوکز خون (</a:t>
            </a:r>
            <a:r>
              <a:rPr lang="en-US" sz="2400" dirty="0">
                <a:solidFill>
                  <a:schemeClr val="accent2">
                    <a:lumMod val="50000"/>
                  </a:schemeClr>
                </a:solidFill>
                <a:latin typeface="Arial" panose="020B0604020202020204" pitchFamily="34" charset="0"/>
                <a:cs typeface="Arial" panose="020B0604020202020204" pitchFamily="34" charset="0"/>
              </a:rPr>
              <a:t>blood glucose</a:t>
            </a:r>
            <a:r>
              <a:rPr lang="fa-IR" sz="2800" dirty="0">
                <a:solidFill>
                  <a:schemeClr val="accent2">
                    <a:lumMod val="50000"/>
                  </a:schemeClr>
                </a:solidFill>
                <a:cs typeface="B Nazanin" panose="00000400000000000000" pitchFamily="2" charset="-78"/>
              </a:rPr>
              <a:t>)» می باشد. </a:t>
            </a:r>
            <a:endParaRPr lang="en-US" sz="2800" dirty="0">
              <a:solidFill>
                <a:schemeClr val="accent2">
                  <a:lumMod val="50000"/>
                </a:schemeClr>
              </a:solidFill>
              <a:cs typeface="B Nazanin" panose="00000400000000000000" pitchFamily="2" charset="-78"/>
            </a:endParaRPr>
          </a:p>
        </p:txBody>
      </p:sp>
    </p:spTree>
    <p:extLst>
      <p:ext uri="{BB962C8B-B14F-4D97-AF65-F5344CB8AC3E}">
        <p14:creationId xmlns:p14="http://schemas.microsoft.com/office/powerpoint/2010/main" val="65501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555" y="257577"/>
            <a:ext cx="10097037" cy="6168981"/>
          </a:xfrm>
        </p:spPr>
        <p:txBody>
          <a:bodyPr>
            <a:normAutofit/>
          </a:bodyPr>
          <a:lstStyle/>
          <a:p>
            <a:pPr algn="r" rtl="1"/>
            <a:r>
              <a:rPr lang="fa-IR" sz="3200" b="1" dirty="0">
                <a:solidFill>
                  <a:srgbClr val="C00000"/>
                </a:solidFill>
                <a:cs typeface="B Nazanin" panose="00000400000000000000" pitchFamily="2" charset="-78"/>
              </a:rPr>
              <a:t>معیارهای ورود </a:t>
            </a:r>
            <a:br>
              <a:rPr lang="fa-IR" sz="3200" b="1" dirty="0">
                <a:solidFill>
                  <a:srgbClr val="C00000"/>
                </a:solidFill>
                <a:cs typeface="B Nazanin" panose="00000400000000000000" pitchFamily="2" charset="-78"/>
              </a:rPr>
            </a:br>
            <a:r>
              <a:rPr lang="fa-IR" sz="3200" b="1" dirty="0">
                <a:solidFill>
                  <a:srgbClr val="C00000"/>
                </a:solidFill>
                <a:cs typeface="B Nazanin" panose="00000400000000000000" pitchFamily="2" charset="-78"/>
              </a:rPr>
              <a:t/>
            </a:r>
            <a:br>
              <a:rPr lang="fa-IR" sz="3200" b="1" dirty="0">
                <a:solidFill>
                  <a:srgbClr val="C00000"/>
                </a:solidFill>
                <a:cs typeface="B Nazanin" panose="00000400000000000000" pitchFamily="2" charset="-78"/>
              </a:rPr>
            </a:br>
            <a:r>
              <a:rPr lang="fa-IR" sz="2800" dirty="0">
                <a:solidFill>
                  <a:schemeClr val="accent2">
                    <a:lumMod val="50000"/>
                  </a:schemeClr>
                </a:solidFill>
                <a:cs typeface="B Nazanin" panose="00000400000000000000" pitchFamily="2" charset="-78"/>
              </a:rPr>
              <a:t>از بین مقالات اولیه ای که جستجو شدند، معیارهای خروج شامل مقالاتی بود که به زبان انگلیسی نبودند، بطورکامل در دسترس نبودند، انسانی نبودند و مربوط به پایان نامه یا کارشناسی ارشد نبودند.</a:t>
            </a:r>
            <a:br>
              <a:rPr lang="fa-IR" sz="2800" dirty="0">
                <a:solidFill>
                  <a:schemeClr val="accent2">
                    <a:lumMod val="50000"/>
                  </a:schemeClr>
                </a:solidFill>
                <a:cs typeface="B Nazanin" panose="00000400000000000000" pitchFamily="2" charset="-78"/>
              </a:rPr>
            </a:br>
            <a:r>
              <a:rPr lang="fa-IR" sz="2800" dirty="0">
                <a:solidFill>
                  <a:schemeClr val="accent2">
                    <a:lumMod val="50000"/>
                  </a:schemeClr>
                </a:solidFill>
                <a:cs typeface="B Nazanin" panose="00000400000000000000" pitchFamily="2" charset="-78"/>
              </a:rPr>
              <a:t>جمعیت مورد مطالعه شامل بیماران دیابتی نوع</a:t>
            </a:r>
            <a:r>
              <a:rPr lang="en-US" sz="2400" dirty="0">
                <a:solidFill>
                  <a:schemeClr val="accent2">
                    <a:lumMod val="50000"/>
                  </a:schemeClr>
                </a:solidFill>
                <a:latin typeface="Arial" panose="020B0604020202020204" pitchFamily="34" charset="0"/>
                <a:cs typeface="Arial" panose="020B0604020202020204" pitchFamily="34" charset="0"/>
              </a:rPr>
              <a:t>1</a:t>
            </a:r>
            <a:r>
              <a:rPr lang="fa-IR" sz="2800" dirty="0">
                <a:solidFill>
                  <a:schemeClr val="accent2">
                    <a:lumMod val="50000"/>
                  </a:schemeClr>
                </a:solidFill>
                <a:cs typeface="B Nazanin" panose="00000400000000000000" pitchFamily="2" charset="-78"/>
              </a:rPr>
              <a:t> ، بیماران دیابتی نوع</a:t>
            </a:r>
            <a:r>
              <a:rPr lang="en-US" sz="2400" dirty="0">
                <a:solidFill>
                  <a:schemeClr val="accent2">
                    <a:lumMod val="50000"/>
                  </a:schemeClr>
                </a:solidFill>
                <a:latin typeface="Arial" panose="020B0604020202020204" pitchFamily="34" charset="0"/>
                <a:cs typeface="Arial" panose="020B0604020202020204" pitchFamily="34" charset="0"/>
              </a:rPr>
              <a:t>2</a:t>
            </a:r>
            <a:r>
              <a:rPr lang="fa-IR" sz="2400" dirty="0">
                <a:solidFill>
                  <a:schemeClr val="accent2">
                    <a:lumMod val="50000"/>
                  </a:schemeClr>
                </a:solidFill>
                <a:cs typeface="B Nazanin" panose="00000400000000000000" pitchFamily="2" charset="-78"/>
              </a:rPr>
              <a:t> </a:t>
            </a:r>
            <a:r>
              <a:rPr lang="fa-IR" sz="2800" dirty="0">
                <a:solidFill>
                  <a:schemeClr val="accent2">
                    <a:lumMod val="50000"/>
                  </a:schemeClr>
                </a:solidFill>
                <a:cs typeface="B Nazanin" panose="00000400000000000000" pitchFamily="2" charset="-78"/>
              </a:rPr>
              <a:t>و نیز افراد دارای دیابت بارداری بودند.</a:t>
            </a:r>
            <a:br>
              <a:rPr lang="fa-IR" sz="2800" dirty="0">
                <a:solidFill>
                  <a:schemeClr val="accent2">
                    <a:lumMod val="50000"/>
                  </a:schemeClr>
                </a:solidFill>
                <a:cs typeface="B Nazanin" panose="00000400000000000000" pitchFamily="2" charset="-78"/>
              </a:rPr>
            </a:br>
            <a:r>
              <a:rPr lang="fa-IR" sz="2800" dirty="0">
                <a:solidFill>
                  <a:schemeClr val="accent2">
                    <a:lumMod val="50000"/>
                  </a:schemeClr>
                </a:solidFill>
                <a:cs typeface="B Nazanin" panose="00000400000000000000" pitchFamily="2" charset="-78"/>
              </a:rPr>
              <a:t>مداخلات مربوط به طب مکمل و جایگزین، نوع مطالعه کارآزمایی کنترل شده ی تصادفی </a:t>
            </a:r>
            <a:r>
              <a:rPr lang="fa-IR" sz="2400" dirty="0">
                <a:solidFill>
                  <a:schemeClr val="accent2">
                    <a:lumMod val="50000"/>
                  </a:schemeClr>
                </a:solidFill>
                <a:latin typeface="Arial" panose="020B0604020202020204" pitchFamily="34" charset="0"/>
                <a:cs typeface="Arial" panose="020B0604020202020204" pitchFamily="34" charset="0"/>
              </a:rPr>
              <a:t>(</a:t>
            </a:r>
            <a:r>
              <a:rPr lang="en-US" sz="2400" dirty="0">
                <a:solidFill>
                  <a:schemeClr val="accent2">
                    <a:lumMod val="50000"/>
                  </a:schemeClr>
                </a:solidFill>
                <a:latin typeface="Arial" panose="020B0604020202020204" pitchFamily="34" charset="0"/>
                <a:cs typeface="Arial" panose="020B0604020202020204" pitchFamily="34" charset="0"/>
              </a:rPr>
              <a:t>RCT</a:t>
            </a:r>
            <a:r>
              <a:rPr lang="fa-IR" sz="2800" dirty="0">
                <a:solidFill>
                  <a:schemeClr val="accent2">
                    <a:lumMod val="50000"/>
                  </a:schemeClr>
                </a:solidFill>
                <a:latin typeface="Arial" panose="020B0604020202020204" pitchFamily="34" charset="0"/>
                <a:cs typeface="Arial" panose="020B0604020202020204" pitchFamily="34" charset="0"/>
              </a:rPr>
              <a:t>) و </a:t>
            </a:r>
            <a:r>
              <a:rPr lang="fa-IR" sz="2800" dirty="0">
                <a:solidFill>
                  <a:schemeClr val="accent2">
                    <a:lumMod val="50000"/>
                  </a:schemeClr>
                </a:solidFill>
                <a:latin typeface="Arial" panose="020B0604020202020204" pitchFamily="34" charset="0"/>
                <a:cs typeface="B Nazanin" panose="00000400000000000000" pitchFamily="2" charset="-78"/>
              </a:rPr>
              <a:t>نتیجه کنترل قندخون بوده است.</a:t>
            </a:r>
            <a:br>
              <a:rPr lang="fa-IR" sz="2800" dirty="0">
                <a:solidFill>
                  <a:schemeClr val="accent2">
                    <a:lumMod val="50000"/>
                  </a:schemeClr>
                </a:solidFill>
                <a:latin typeface="Arial" panose="020B0604020202020204" pitchFamily="34" charset="0"/>
                <a:cs typeface="B Nazanin" panose="00000400000000000000" pitchFamily="2" charset="-78"/>
              </a:rPr>
            </a:br>
            <a:r>
              <a:rPr lang="fa-IR" sz="2800" dirty="0">
                <a:solidFill>
                  <a:schemeClr val="accent2">
                    <a:lumMod val="50000"/>
                  </a:schemeClr>
                </a:solidFill>
                <a:latin typeface="Arial" panose="020B0604020202020204" pitchFamily="34" charset="0"/>
                <a:cs typeface="B Nazanin" panose="00000400000000000000" pitchFamily="2" charset="-78"/>
              </a:rPr>
              <a:t>مطالعات مشاهده ای، کنترل های غیرتصادفی و مطالعات موردشاهدی در این مطالعه لحاظ نشدند.</a:t>
            </a:r>
            <a:endParaRPr lang="en-US" sz="3200" dirty="0">
              <a:solidFill>
                <a:srgbClr val="C00000"/>
              </a:solidFill>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422916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23" y="624109"/>
            <a:ext cx="9933389" cy="5944115"/>
          </a:xfrm>
        </p:spPr>
        <p:txBody>
          <a:bodyPr>
            <a:normAutofit/>
          </a:bodyPr>
          <a:lstStyle/>
          <a:p>
            <a:pPr algn="r" rtl="1"/>
            <a:r>
              <a:rPr lang="fa-IR" b="1" dirty="0">
                <a:solidFill>
                  <a:srgbClr val="C00000"/>
                </a:solidFill>
                <a:cs typeface="B Nazanin" panose="00000400000000000000" pitchFamily="2" charset="-78"/>
              </a:rPr>
              <a:t>مداخله ها</a:t>
            </a:r>
            <a:br>
              <a:rPr lang="fa-IR" b="1" dirty="0">
                <a:solidFill>
                  <a:srgbClr val="C00000"/>
                </a:solidFill>
                <a:cs typeface="B Nazanin" panose="00000400000000000000" pitchFamily="2" charset="-78"/>
              </a:rPr>
            </a:br>
            <a:r>
              <a:rPr lang="fa-IR" b="1" dirty="0">
                <a:solidFill>
                  <a:srgbClr val="C00000"/>
                </a:solidFill>
                <a:cs typeface="B Nazanin" panose="00000400000000000000" pitchFamily="2" charset="-78"/>
              </a:rPr>
              <a:t/>
            </a:r>
            <a:br>
              <a:rPr lang="fa-IR" b="1" dirty="0">
                <a:solidFill>
                  <a:srgbClr val="C00000"/>
                </a:solidFill>
                <a:cs typeface="B Nazanin" panose="00000400000000000000" pitchFamily="2" charset="-78"/>
              </a:rPr>
            </a:br>
            <a:r>
              <a:rPr lang="fa-IR" sz="2800" dirty="0">
                <a:solidFill>
                  <a:schemeClr val="accent2">
                    <a:lumMod val="50000"/>
                  </a:schemeClr>
                </a:solidFill>
                <a:cs typeface="B Nazanin" panose="00000400000000000000" pitchFamily="2" charset="-78"/>
              </a:rPr>
              <a:t>طب مکمل و جایگزین در سه دسته به صورت </a:t>
            </a:r>
            <a:r>
              <a:rPr lang="fa-IR" sz="2800" b="1" dirty="0">
                <a:solidFill>
                  <a:schemeClr val="accent2">
                    <a:lumMod val="50000"/>
                  </a:schemeClr>
                </a:solidFill>
                <a:cs typeface="B Nazanin" panose="00000400000000000000" pitchFamily="2" charset="-78"/>
              </a:rPr>
              <a:t>تمرینات روان _تنی </a:t>
            </a:r>
            <a:r>
              <a:rPr lang="fa-IR" sz="2800" dirty="0">
                <a:solidFill>
                  <a:schemeClr val="accent2">
                    <a:lumMod val="50000"/>
                  </a:schemeClr>
                </a:solidFill>
                <a:cs typeface="B Nazanin" panose="00000400000000000000" pitchFamily="2" charset="-78"/>
              </a:rPr>
              <a:t>(مثل هیپنوتیزم، ریلکسیشن، مدیتیشن و..) ، </a:t>
            </a:r>
            <a:r>
              <a:rPr lang="fa-IR" sz="2800" b="1" dirty="0">
                <a:solidFill>
                  <a:schemeClr val="accent2">
                    <a:lumMod val="50000"/>
                  </a:schemeClr>
                </a:solidFill>
                <a:cs typeface="B Nazanin" panose="00000400000000000000" pitchFamily="2" charset="-78"/>
              </a:rPr>
              <a:t>محصولات طبیعی </a:t>
            </a:r>
            <a:r>
              <a:rPr lang="fa-IR" sz="2800" dirty="0">
                <a:solidFill>
                  <a:schemeClr val="accent2">
                    <a:lumMod val="50000"/>
                  </a:schemeClr>
                </a:solidFill>
                <a:cs typeface="B Nazanin" panose="00000400000000000000" pitchFamily="2" charset="-78"/>
              </a:rPr>
              <a:t>(مثل گیاهان دارویی، ویتامین ها، مواد معدنی و مکمل ها) </a:t>
            </a:r>
            <a:r>
              <a:rPr lang="fa-IR" sz="2800" b="1" dirty="0">
                <a:solidFill>
                  <a:schemeClr val="accent2">
                    <a:lumMod val="50000"/>
                  </a:schemeClr>
                </a:solidFill>
                <a:cs typeface="B Nazanin" panose="00000400000000000000" pitchFamily="2" charset="-78"/>
              </a:rPr>
              <a:t>و رویکردهای کل نگر </a:t>
            </a:r>
            <a:r>
              <a:rPr lang="fa-IR" sz="2800" dirty="0">
                <a:solidFill>
                  <a:schemeClr val="accent2">
                    <a:lumMod val="50000"/>
                  </a:schemeClr>
                </a:solidFill>
                <a:cs typeface="B Nazanin" panose="00000400000000000000" pitchFamily="2" charset="-78"/>
              </a:rPr>
              <a:t>(مثل طب سنتی چینی، طب سوزنی و..) تقسیم بندی می شود. </a:t>
            </a:r>
            <a:br>
              <a:rPr lang="fa-IR" sz="2800" dirty="0">
                <a:solidFill>
                  <a:schemeClr val="accent2">
                    <a:lumMod val="50000"/>
                  </a:schemeClr>
                </a:solidFill>
                <a:cs typeface="B Nazanin" panose="00000400000000000000" pitchFamily="2" charset="-78"/>
              </a:rPr>
            </a:br>
            <a:r>
              <a:rPr lang="fa-IR" sz="2800" dirty="0">
                <a:solidFill>
                  <a:schemeClr val="accent2">
                    <a:lumMod val="50000"/>
                  </a:schemeClr>
                </a:solidFill>
                <a:cs typeface="B Nazanin" panose="00000400000000000000" pitchFamily="2" charset="-78"/>
              </a:rPr>
              <a:t>مداخلات مورد استفاده در این مطالعه، یک یا ترکیبی از چندمورد از موارد فوق می باشد.</a:t>
            </a:r>
            <a:endParaRPr lang="en-US"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149806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918" y="624110"/>
            <a:ext cx="10113693" cy="5660780"/>
          </a:xfrm>
        </p:spPr>
        <p:txBody>
          <a:bodyPr/>
          <a:lstStyle/>
          <a:p>
            <a:pPr algn="r" rtl="1"/>
            <a:r>
              <a:rPr lang="fa-IR" b="1" dirty="0">
                <a:solidFill>
                  <a:srgbClr val="C00000"/>
                </a:solidFill>
                <a:cs typeface="B Nazanin" panose="00000400000000000000" pitchFamily="2" charset="-78"/>
              </a:rPr>
              <a:t>نتایج و برآمدها</a:t>
            </a:r>
            <a:br>
              <a:rPr lang="fa-IR" b="1" dirty="0">
                <a:solidFill>
                  <a:srgbClr val="C00000"/>
                </a:solidFill>
                <a:cs typeface="B Nazanin" panose="00000400000000000000" pitchFamily="2" charset="-78"/>
              </a:rPr>
            </a:br>
            <a:r>
              <a:rPr lang="fa-IR" dirty="0">
                <a:solidFill>
                  <a:srgbClr val="C00000"/>
                </a:solidFill>
                <a:cs typeface="B Nazanin" panose="00000400000000000000" pitchFamily="2" charset="-78"/>
              </a:rPr>
              <a:t/>
            </a:r>
            <a:br>
              <a:rPr lang="fa-IR" dirty="0">
                <a:solidFill>
                  <a:srgbClr val="C00000"/>
                </a:solidFill>
                <a:cs typeface="B Nazanin" panose="00000400000000000000" pitchFamily="2" charset="-78"/>
              </a:rPr>
            </a:br>
            <a:r>
              <a:rPr lang="fa-IR" sz="2800" dirty="0">
                <a:solidFill>
                  <a:schemeClr val="accent2">
                    <a:lumMod val="50000"/>
                  </a:schemeClr>
                </a:solidFill>
                <a:cs typeface="B Nazanin" panose="00000400000000000000" pitchFamily="2" charset="-78"/>
              </a:rPr>
              <a:t>نتایج مقالات اصلی بررسی شده در این مقاله، کنترل قندخون بیماران دیابتی بوده است.  مثل: کاهش سطح </a:t>
            </a:r>
            <a:r>
              <a:rPr lang="en-US" sz="2400" dirty="0">
                <a:solidFill>
                  <a:schemeClr val="accent2">
                    <a:lumMod val="50000"/>
                  </a:schemeClr>
                </a:solidFill>
                <a:latin typeface="Arial" panose="020B0604020202020204" pitchFamily="34" charset="0"/>
                <a:cs typeface="Arial" panose="020B0604020202020204" pitchFamily="34" charset="0"/>
              </a:rPr>
              <a:t>HbA1C</a:t>
            </a:r>
            <a:r>
              <a:rPr lang="fa-IR" sz="2400" dirty="0">
                <a:solidFill>
                  <a:schemeClr val="accent2">
                    <a:lumMod val="50000"/>
                  </a:schemeClr>
                </a:solidFill>
                <a:latin typeface="Arial" panose="020B0604020202020204" pitchFamily="34" charset="0"/>
                <a:cs typeface="Arial" panose="020B0604020202020204" pitchFamily="34" charset="0"/>
              </a:rPr>
              <a:t> ، </a:t>
            </a:r>
            <a:r>
              <a:rPr lang="en-US" sz="2400" dirty="0">
                <a:solidFill>
                  <a:schemeClr val="accent2">
                    <a:lumMod val="50000"/>
                  </a:schemeClr>
                </a:solidFill>
                <a:latin typeface="Arial" panose="020B0604020202020204" pitchFamily="34" charset="0"/>
                <a:cs typeface="Arial" panose="020B0604020202020204" pitchFamily="34" charset="0"/>
              </a:rPr>
              <a:t>FBS</a:t>
            </a:r>
            <a:r>
              <a:rPr lang="fa-IR" sz="2800" dirty="0">
                <a:solidFill>
                  <a:schemeClr val="accent2">
                    <a:lumMod val="50000"/>
                  </a:schemeClr>
                </a:solidFill>
                <a:cs typeface="B Nazanin" panose="00000400000000000000" pitchFamily="2" charset="-78"/>
              </a:rPr>
              <a:t> ، قندخون تصادفی و یا تست تحمل گلوکز خوراکی (</a:t>
            </a:r>
            <a:r>
              <a:rPr lang="en-US" sz="2400" dirty="0">
                <a:solidFill>
                  <a:schemeClr val="accent2">
                    <a:lumMod val="50000"/>
                  </a:schemeClr>
                </a:solidFill>
                <a:latin typeface="Arial" panose="020B0604020202020204" pitchFamily="34" charset="0"/>
                <a:cs typeface="Arial" panose="020B0604020202020204" pitchFamily="34" charset="0"/>
              </a:rPr>
              <a:t>GTT</a:t>
            </a:r>
            <a:r>
              <a:rPr lang="fa-IR" sz="2800" dirty="0">
                <a:solidFill>
                  <a:schemeClr val="accent2">
                    <a:lumMod val="50000"/>
                  </a:schemeClr>
                </a:solidFill>
                <a:cs typeface="B Nazanin" panose="00000400000000000000" pitchFamily="2" charset="-78"/>
              </a:rPr>
              <a:t>). </a:t>
            </a:r>
            <a:endParaRPr lang="en-US" dirty="0">
              <a:solidFill>
                <a:srgbClr val="C00000"/>
              </a:solidFill>
              <a:cs typeface="B Nazanin" panose="00000400000000000000" pitchFamily="2" charset="-78"/>
            </a:endParaRPr>
          </a:p>
        </p:txBody>
      </p:sp>
    </p:spTree>
    <p:extLst>
      <p:ext uri="{BB962C8B-B14F-4D97-AF65-F5344CB8AC3E}">
        <p14:creationId xmlns:p14="http://schemas.microsoft.com/office/powerpoint/2010/main" val="3870527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378" y="624110"/>
            <a:ext cx="9418234" cy="5802448"/>
          </a:xfrm>
        </p:spPr>
        <p:txBody>
          <a:bodyPr/>
          <a:lstStyle/>
          <a:p>
            <a:pPr algn="r" rtl="1"/>
            <a:r>
              <a:rPr lang="fa-IR" b="1" dirty="0">
                <a:solidFill>
                  <a:srgbClr val="C00000"/>
                </a:solidFill>
                <a:cs typeface="B Nazanin" panose="00000400000000000000" pitchFamily="2" charset="-78"/>
              </a:rPr>
              <a:t>نتایج</a:t>
            </a:r>
            <a:br>
              <a:rPr lang="fa-IR" b="1" dirty="0">
                <a:solidFill>
                  <a:srgbClr val="C00000"/>
                </a:solidFill>
                <a:cs typeface="B Nazanin" panose="00000400000000000000" pitchFamily="2" charset="-78"/>
              </a:rPr>
            </a:br>
            <a:r>
              <a:rPr lang="fa-IR" sz="3200" dirty="0">
                <a:solidFill>
                  <a:schemeClr val="accent2">
                    <a:lumMod val="50000"/>
                  </a:schemeClr>
                </a:solidFill>
                <a:cs typeface="B Nazanin" panose="00000400000000000000" pitchFamily="2" charset="-78"/>
              </a:rPr>
              <a:t/>
            </a:r>
            <a:br>
              <a:rPr lang="fa-IR" sz="3200" dirty="0">
                <a:solidFill>
                  <a:schemeClr val="accent2">
                    <a:lumMod val="50000"/>
                  </a:schemeClr>
                </a:solidFill>
                <a:cs typeface="B Nazanin" panose="00000400000000000000" pitchFamily="2" charset="-78"/>
              </a:rPr>
            </a:br>
            <a:r>
              <a:rPr lang="en-US" sz="2400" dirty="0">
                <a:solidFill>
                  <a:schemeClr val="accent2">
                    <a:lumMod val="50000"/>
                  </a:schemeClr>
                </a:solidFill>
                <a:latin typeface="Arial" panose="020B0604020202020204" pitchFamily="34" charset="0"/>
                <a:cs typeface="Arial" panose="020B0604020202020204" pitchFamily="34" charset="0"/>
              </a:rPr>
              <a:t>231</a:t>
            </a:r>
            <a:r>
              <a:rPr lang="fa-IR" sz="2000" dirty="0">
                <a:solidFill>
                  <a:schemeClr val="accent2">
                    <a:lumMod val="50000"/>
                  </a:schemeClr>
                </a:solidFill>
                <a:cs typeface="B Nazanin" panose="00000400000000000000" pitchFamily="2" charset="-78"/>
              </a:rPr>
              <a:t> </a:t>
            </a:r>
            <a:r>
              <a:rPr lang="fa-IR" sz="2800" dirty="0">
                <a:solidFill>
                  <a:schemeClr val="accent2">
                    <a:lumMod val="50000"/>
                  </a:schemeClr>
                </a:solidFill>
                <a:cs typeface="B Nazanin" panose="00000400000000000000" pitchFamily="2" charset="-78"/>
              </a:rPr>
              <a:t>مقاله از پایگاه داده هایی به صورت زیر به دست آوردیم:</a:t>
            </a:r>
            <a:br>
              <a:rPr lang="fa-IR" sz="2800" dirty="0">
                <a:solidFill>
                  <a:schemeClr val="accent2">
                    <a:lumMod val="50000"/>
                  </a:schemeClr>
                </a:solidFill>
                <a:cs typeface="B Nazanin" panose="00000400000000000000" pitchFamily="2" charset="-78"/>
              </a:rPr>
            </a:br>
            <a:r>
              <a:rPr lang="en-US" sz="2400" dirty="0">
                <a:solidFill>
                  <a:schemeClr val="accent2">
                    <a:lumMod val="50000"/>
                  </a:schemeClr>
                </a:solidFill>
                <a:latin typeface="Arial" panose="020B0604020202020204" pitchFamily="34" charset="0"/>
                <a:cs typeface="Arial" panose="020B0604020202020204" pitchFamily="34" charset="0"/>
              </a:rPr>
              <a:t>CINAHL</a:t>
            </a:r>
            <a:r>
              <a:rPr lang="fa-IR" sz="2400" dirty="0">
                <a:solidFill>
                  <a:schemeClr val="accent2">
                    <a:lumMod val="50000"/>
                  </a:schemeClr>
                </a:solidFill>
                <a:cs typeface="B Nazanin" panose="00000400000000000000" pitchFamily="2" charset="-78"/>
              </a:rPr>
              <a:t> </a:t>
            </a:r>
            <a:r>
              <a:rPr lang="fa-IR" sz="2800" b="1" dirty="0">
                <a:solidFill>
                  <a:schemeClr val="accent2">
                    <a:lumMod val="50000"/>
                  </a:schemeClr>
                </a:solidFill>
                <a:cs typeface="B Nazanin" panose="00000400000000000000" pitchFamily="2" charset="-78"/>
              </a:rPr>
              <a:t>:</a:t>
            </a:r>
            <a:r>
              <a:rPr lang="fa-IR" sz="2800" dirty="0">
                <a:solidFill>
                  <a:schemeClr val="accent2">
                    <a:lumMod val="50000"/>
                  </a:schemeClr>
                </a:solidFill>
                <a:cs typeface="B Nazanin" panose="00000400000000000000" pitchFamily="2" charset="-78"/>
              </a:rPr>
              <a:t> </a:t>
            </a:r>
            <a:r>
              <a:rPr lang="en-US" sz="2400" dirty="0">
                <a:solidFill>
                  <a:schemeClr val="accent2">
                    <a:lumMod val="50000"/>
                  </a:schemeClr>
                </a:solidFill>
                <a:latin typeface="Arial" panose="020B0604020202020204" pitchFamily="34" charset="0"/>
                <a:cs typeface="Arial" panose="020B0604020202020204" pitchFamily="34" charset="0"/>
              </a:rPr>
              <a:t>6</a:t>
            </a:r>
            <a:r>
              <a:rPr lang="fa-IR" sz="2400" dirty="0">
                <a:solidFill>
                  <a:schemeClr val="accent2">
                    <a:lumMod val="50000"/>
                  </a:schemeClr>
                </a:solidFill>
                <a:cs typeface="B Nazanin" panose="00000400000000000000" pitchFamily="2" charset="-78"/>
              </a:rPr>
              <a:t> </a:t>
            </a:r>
            <a:r>
              <a:rPr lang="fa-IR" sz="2800" dirty="0">
                <a:solidFill>
                  <a:schemeClr val="accent2">
                    <a:lumMod val="50000"/>
                  </a:schemeClr>
                </a:solidFill>
                <a:cs typeface="B Nazanin" panose="00000400000000000000" pitchFamily="2" charset="-78"/>
              </a:rPr>
              <a:t>مقاله، </a:t>
            </a:r>
            <a:r>
              <a:rPr lang="en-US" sz="2000" dirty="0">
                <a:solidFill>
                  <a:schemeClr val="accent2">
                    <a:lumMod val="50000"/>
                  </a:schemeClr>
                </a:solidFill>
                <a:latin typeface="Arial" panose="020B0604020202020204" pitchFamily="34" charset="0"/>
                <a:cs typeface="Arial" panose="020B0604020202020204" pitchFamily="34" charset="0"/>
              </a:rPr>
              <a:t>PUBMED</a:t>
            </a:r>
            <a:r>
              <a:rPr lang="fa-IR" sz="2000" b="1" dirty="0">
                <a:solidFill>
                  <a:schemeClr val="accent2">
                    <a:lumMod val="50000"/>
                  </a:schemeClr>
                </a:solidFill>
                <a:cs typeface="B Nazanin" panose="00000400000000000000" pitchFamily="2" charset="-78"/>
              </a:rPr>
              <a:t> </a:t>
            </a:r>
            <a:r>
              <a:rPr lang="fa-IR" sz="2800" b="1" dirty="0">
                <a:solidFill>
                  <a:schemeClr val="accent2">
                    <a:lumMod val="50000"/>
                  </a:schemeClr>
                </a:solidFill>
                <a:cs typeface="B Nazanin" panose="00000400000000000000" pitchFamily="2" charset="-78"/>
              </a:rPr>
              <a:t>: </a:t>
            </a:r>
            <a:r>
              <a:rPr lang="en-US" sz="2400" dirty="0">
                <a:solidFill>
                  <a:schemeClr val="accent2">
                    <a:lumMod val="50000"/>
                  </a:schemeClr>
                </a:solidFill>
                <a:latin typeface="Arial" panose="020B0604020202020204" pitchFamily="34" charset="0"/>
                <a:cs typeface="Arial" panose="020B0604020202020204" pitchFamily="34" charset="0"/>
              </a:rPr>
              <a:t>85</a:t>
            </a:r>
            <a:r>
              <a:rPr lang="fa-IR" sz="2400" dirty="0">
                <a:solidFill>
                  <a:schemeClr val="accent2">
                    <a:lumMod val="50000"/>
                  </a:schemeClr>
                </a:solidFill>
                <a:cs typeface="B Nazanin" panose="00000400000000000000" pitchFamily="2" charset="-78"/>
              </a:rPr>
              <a:t> </a:t>
            </a:r>
            <a:r>
              <a:rPr lang="fa-IR" sz="2800" dirty="0">
                <a:solidFill>
                  <a:schemeClr val="accent2">
                    <a:lumMod val="50000"/>
                  </a:schemeClr>
                </a:solidFill>
                <a:cs typeface="B Nazanin" panose="00000400000000000000" pitchFamily="2" charset="-78"/>
              </a:rPr>
              <a:t>مقاله ، </a:t>
            </a:r>
            <a:r>
              <a:rPr lang="en-US" sz="2000" dirty="0">
                <a:solidFill>
                  <a:schemeClr val="accent2">
                    <a:lumMod val="50000"/>
                  </a:schemeClr>
                </a:solidFill>
                <a:latin typeface="Arial" panose="020B0604020202020204" pitchFamily="34" charset="0"/>
                <a:cs typeface="Arial" panose="020B0604020202020204" pitchFamily="34" charset="0"/>
              </a:rPr>
              <a:t>SCOPUS</a:t>
            </a:r>
            <a:r>
              <a:rPr lang="fa-IR" sz="2000" dirty="0">
                <a:solidFill>
                  <a:schemeClr val="accent2">
                    <a:lumMod val="50000"/>
                  </a:schemeClr>
                </a:solidFill>
                <a:cs typeface="B Nazanin" panose="00000400000000000000" pitchFamily="2" charset="-78"/>
              </a:rPr>
              <a:t> </a:t>
            </a:r>
            <a:r>
              <a:rPr lang="fa-IR" sz="2800" b="1" dirty="0">
                <a:solidFill>
                  <a:schemeClr val="accent2">
                    <a:lumMod val="50000"/>
                  </a:schemeClr>
                </a:solidFill>
                <a:cs typeface="B Nazanin" panose="00000400000000000000" pitchFamily="2" charset="-78"/>
              </a:rPr>
              <a:t>:</a:t>
            </a:r>
            <a:r>
              <a:rPr lang="fa-IR" sz="2800" dirty="0">
                <a:solidFill>
                  <a:schemeClr val="accent2">
                    <a:lumMod val="50000"/>
                  </a:schemeClr>
                </a:solidFill>
                <a:cs typeface="B Nazanin" panose="00000400000000000000" pitchFamily="2" charset="-78"/>
              </a:rPr>
              <a:t> </a:t>
            </a:r>
            <a:r>
              <a:rPr lang="en-US" sz="2400" dirty="0">
                <a:solidFill>
                  <a:schemeClr val="accent2">
                    <a:lumMod val="50000"/>
                  </a:schemeClr>
                </a:solidFill>
                <a:latin typeface="Arial" panose="020B0604020202020204" pitchFamily="34" charset="0"/>
                <a:cs typeface="Arial" panose="020B0604020202020204" pitchFamily="34" charset="0"/>
              </a:rPr>
              <a:t>66</a:t>
            </a:r>
            <a:r>
              <a:rPr lang="fa-IR" sz="2400" dirty="0">
                <a:solidFill>
                  <a:schemeClr val="accent2">
                    <a:lumMod val="50000"/>
                  </a:schemeClr>
                </a:solidFill>
                <a:cs typeface="B Nazanin" panose="00000400000000000000" pitchFamily="2" charset="-78"/>
              </a:rPr>
              <a:t> </a:t>
            </a:r>
            <a:r>
              <a:rPr lang="fa-IR" sz="2800" dirty="0">
                <a:solidFill>
                  <a:schemeClr val="accent2">
                    <a:lumMod val="50000"/>
                  </a:schemeClr>
                </a:solidFill>
                <a:cs typeface="B Nazanin" panose="00000400000000000000" pitchFamily="2" charset="-78"/>
              </a:rPr>
              <a:t>مقاله ،</a:t>
            </a:r>
            <a:r>
              <a:rPr lang="en-US" sz="2400" dirty="0">
                <a:solidFill>
                  <a:schemeClr val="accent2">
                    <a:lumMod val="50000"/>
                  </a:schemeClr>
                </a:solidFill>
                <a:latin typeface="Arial" panose="020B0604020202020204" pitchFamily="34" charset="0"/>
                <a:cs typeface="Arial" panose="020B0604020202020204" pitchFamily="34" charset="0"/>
              </a:rPr>
              <a:t>PROQUEST</a:t>
            </a:r>
            <a:r>
              <a:rPr lang="fa-IR" sz="2400" dirty="0">
                <a:solidFill>
                  <a:schemeClr val="accent2">
                    <a:lumMod val="50000"/>
                  </a:schemeClr>
                </a:solidFill>
                <a:latin typeface="Arial" panose="020B0604020202020204" pitchFamily="34" charset="0"/>
                <a:cs typeface="Arial" panose="020B0604020202020204" pitchFamily="34" charset="0"/>
              </a:rPr>
              <a:t> </a:t>
            </a:r>
            <a:r>
              <a:rPr lang="fa-IR" sz="2800" b="1" dirty="0">
                <a:solidFill>
                  <a:schemeClr val="accent2">
                    <a:lumMod val="50000"/>
                  </a:schemeClr>
                </a:solidFill>
                <a:cs typeface="B Nazanin" panose="00000400000000000000" pitchFamily="2" charset="-78"/>
              </a:rPr>
              <a:t>:</a:t>
            </a:r>
            <a:r>
              <a:rPr lang="fa-IR" sz="2800" dirty="0">
                <a:solidFill>
                  <a:schemeClr val="accent2">
                    <a:lumMod val="50000"/>
                  </a:schemeClr>
                </a:solidFill>
                <a:cs typeface="B Nazanin" panose="00000400000000000000" pitchFamily="2" charset="-78"/>
              </a:rPr>
              <a:t> </a:t>
            </a:r>
            <a:r>
              <a:rPr lang="en-US" sz="2400" dirty="0">
                <a:solidFill>
                  <a:schemeClr val="accent2">
                    <a:lumMod val="50000"/>
                  </a:schemeClr>
                </a:solidFill>
                <a:latin typeface="Arial" panose="020B0604020202020204" pitchFamily="34" charset="0"/>
                <a:cs typeface="Arial" panose="020B0604020202020204" pitchFamily="34" charset="0"/>
              </a:rPr>
              <a:t>74</a:t>
            </a:r>
            <a:r>
              <a:rPr lang="fa-IR" sz="2800" dirty="0">
                <a:solidFill>
                  <a:schemeClr val="accent2">
                    <a:lumMod val="50000"/>
                  </a:schemeClr>
                </a:solidFill>
                <a:cs typeface="B Nazanin" panose="00000400000000000000" pitchFamily="2" charset="-78"/>
              </a:rPr>
              <a:t> مقاله.</a:t>
            </a:r>
            <a:br>
              <a:rPr lang="fa-IR" sz="2800" dirty="0">
                <a:solidFill>
                  <a:schemeClr val="accent2">
                    <a:lumMod val="50000"/>
                  </a:schemeClr>
                </a:solidFill>
                <a:cs typeface="B Nazanin" panose="00000400000000000000" pitchFamily="2" charset="-78"/>
              </a:rPr>
            </a:br>
            <a:r>
              <a:rPr lang="fa-IR" sz="2800" dirty="0">
                <a:solidFill>
                  <a:schemeClr val="accent2">
                    <a:lumMod val="50000"/>
                  </a:schemeClr>
                </a:solidFill>
                <a:cs typeface="B Nazanin" panose="00000400000000000000" pitchFamily="2" charset="-78"/>
              </a:rPr>
              <a:t>سپس </a:t>
            </a:r>
            <a:r>
              <a:rPr lang="en-US" sz="2400" dirty="0">
                <a:solidFill>
                  <a:schemeClr val="accent2">
                    <a:lumMod val="50000"/>
                  </a:schemeClr>
                </a:solidFill>
                <a:latin typeface="Arial" panose="020B0604020202020204" pitchFamily="34" charset="0"/>
                <a:cs typeface="Arial" panose="020B0604020202020204" pitchFamily="34" charset="0"/>
              </a:rPr>
              <a:t>6</a:t>
            </a:r>
            <a:r>
              <a:rPr lang="fa-IR" sz="2400" dirty="0">
                <a:solidFill>
                  <a:schemeClr val="accent2">
                    <a:lumMod val="50000"/>
                  </a:schemeClr>
                </a:solidFill>
                <a:cs typeface="B Nazanin" panose="00000400000000000000" pitchFamily="2" charset="-78"/>
              </a:rPr>
              <a:t> </a:t>
            </a:r>
            <a:r>
              <a:rPr lang="fa-IR" sz="2800" dirty="0">
                <a:solidFill>
                  <a:schemeClr val="accent2">
                    <a:lumMod val="50000"/>
                  </a:schemeClr>
                </a:solidFill>
                <a:cs typeface="B Nazanin" panose="00000400000000000000" pitchFamily="2" charset="-78"/>
              </a:rPr>
              <a:t>مقاله ی تکراری را حذف کردیم و پس از غربالگری عنوان و چکیده، </a:t>
            </a:r>
            <a:r>
              <a:rPr lang="en-US" sz="2400" dirty="0">
                <a:solidFill>
                  <a:schemeClr val="accent2">
                    <a:lumMod val="50000"/>
                  </a:schemeClr>
                </a:solidFill>
                <a:latin typeface="Arial" panose="020B0604020202020204" pitchFamily="34" charset="0"/>
                <a:cs typeface="Arial" panose="020B0604020202020204" pitchFamily="34" charset="0"/>
              </a:rPr>
              <a:t>37</a:t>
            </a:r>
            <a:r>
              <a:rPr lang="fa-IR" sz="2400" dirty="0">
                <a:solidFill>
                  <a:schemeClr val="accent2">
                    <a:lumMod val="50000"/>
                  </a:schemeClr>
                </a:solidFill>
                <a:cs typeface="B Nazanin" panose="00000400000000000000" pitchFamily="2" charset="-78"/>
              </a:rPr>
              <a:t> </a:t>
            </a:r>
            <a:r>
              <a:rPr lang="fa-IR" sz="2800" dirty="0">
                <a:solidFill>
                  <a:schemeClr val="accent2">
                    <a:lumMod val="50000"/>
                  </a:schemeClr>
                </a:solidFill>
                <a:cs typeface="B Nazanin" panose="00000400000000000000" pitchFamily="2" charset="-78"/>
              </a:rPr>
              <a:t>مقاله واجدشرایط را انتخاب کردیم. علاوه بر این، مقالاتی را که از نظر جمعیت مورد مطالعه، مداخلات، نوع مطالعه و نتایج مشمول معیارهای ما نمی شدند را حذف کردیم.</a:t>
            </a:r>
            <a:r>
              <a:rPr lang="en-US" sz="2800" dirty="0">
                <a:solidFill>
                  <a:schemeClr val="accent2">
                    <a:lumMod val="50000"/>
                  </a:schemeClr>
                </a:solidFill>
                <a:cs typeface="B Nazanin" panose="00000400000000000000" pitchFamily="2" charset="-78"/>
              </a:rPr>
              <a:t/>
            </a:r>
            <a:br>
              <a:rPr lang="en-US" sz="2800" dirty="0">
                <a:solidFill>
                  <a:schemeClr val="accent2">
                    <a:lumMod val="50000"/>
                  </a:schemeClr>
                </a:solidFill>
                <a:cs typeface="B Nazanin" panose="00000400000000000000" pitchFamily="2" charset="-78"/>
              </a:rPr>
            </a:br>
            <a:r>
              <a:rPr lang="fa-IR" sz="2800" dirty="0">
                <a:solidFill>
                  <a:schemeClr val="accent2">
                    <a:lumMod val="50000"/>
                  </a:schemeClr>
                </a:solidFill>
                <a:cs typeface="B Nazanin" panose="00000400000000000000" pitchFamily="2" charset="-78"/>
              </a:rPr>
              <a:t>در نهایت مرورسیستماتیک ما </a:t>
            </a:r>
            <a:r>
              <a:rPr lang="en-US" sz="2800" dirty="0">
                <a:solidFill>
                  <a:schemeClr val="accent2">
                    <a:lumMod val="50000"/>
                  </a:schemeClr>
                </a:solidFill>
                <a:latin typeface="Arial" panose="020B0604020202020204" pitchFamily="34" charset="0"/>
                <a:cs typeface="Arial" panose="020B0604020202020204" pitchFamily="34" charset="0"/>
              </a:rPr>
              <a:t>17</a:t>
            </a:r>
            <a:r>
              <a:rPr lang="fa-IR" sz="2800" dirty="0">
                <a:solidFill>
                  <a:schemeClr val="accent2">
                    <a:lumMod val="50000"/>
                  </a:schemeClr>
                </a:solidFill>
                <a:cs typeface="B Nazanin" panose="00000400000000000000" pitchFamily="2" charset="-78"/>
              </a:rPr>
              <a:t> مقاله را شامل شده است</a:t>
            </a:r>
            <a:r>
              <a:rPr lang="fa-IR" dirty="0">
                <a:solidFill>
                  <a:schemeClr val="accent2">
                    <a:lumMod val="50000"/>
                  </a:schemeClr>
                </a:solidFill>
                <a:cs typeface="B Nazanin" panose="00000400000000000000" pitchFamily="2" charset="-78"/>
              </a:rPr>
              <a:t>.</a:t>
            </a:r>
            <a:endParaRPr lang="en-US"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81485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99258" y="946081"/>
            <a:ext cx="9959146" cy="1809997"/>
          </a:xfrm>
        </p:spPr>
        <p:txBody>
          <a:bodyPr>
            <a:noAutofit/>
          </a:bodyPr>
          <a:lstStyle/>
          <a:p>
            <a:pPr algn="r" rtl="1"/>
            <a:r>
              <a:rPr lang="fa-IR" sz="4000" b="1" dirty="0">
                <a:solidFill>
                  <a:srgbClr val="C00000"/>
                </a:solidFill>
                <a:cs typeface="B Nazanin" panose="00000400000000000000" pitchFamily="2" charset="-78"/>
              </a:rPr>
              <a:t>فراورده های طبیعی(محصولات گیاهی، ویتامین ها و مکمل ها)</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979" y="2537138"/>
            <a:ext cx="5293406" cy="3751234"/>
          </a:xfrm>
          <a:prstGeom prst="rect">
            <a:avLst/>
          </a:prstGeom>
          <a:ln>
            <a:noFill/>
          </a:ln>
          <a:effectLst>
            <a:softEdge rad="112500"/>
          </a:effectLst>
        </p:spPr>
      </p:pic>
    </p:spTree>
    <p:extLst>
      <p:ext uri="{BB962C8B-B14F-4D97-AF65-F5344CB8AC3E}">
        <p14:creationId xmlns:p14="http://schemas.microsoft.com/office/powerpoint/2010/main" val="214696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073" y="624109"/>
            <a:ext cx="9598539" cy="5789570"/>
          </a:xfrm>
        </p:spPr>
        <p:txBody>
          <a:bodyPr>
            <a:normAutofit/>
          </a:bodyPr>
          <a:lstStyle/>
          <a:p>
            <a:pPr algn="r" rtl="1"/>
            <a:r>
              <a:rPr lang="fa-IR" sz="2400" dirty="0">
                <a:solidFill>
                  <a:schemeClr val="accent1">
                    <a:lumMod val="50000"/>
                  </a:schemeClr>
                </a:solidFill>
                <a:cs typeface="B Nazanin" panose="00000400000000000000" pitchFamily="2" charset="-78"/>
              </a:rPr>
              <a:t>محصولات طبیعی در این مطالعه ی مروری شامل: </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
            </a:r>
            <a:br>
              <a:rPr lang="fa-IR" sz="2400" dirty="0">
                <a:solidFill>
                  <a:schemeClr val="accent1">
                    <a:lumMod val="50000"/>
                  </a:schemeClr>
                </a:solidFill>
                <a:cs typeface="B Nazanin" panose="00000400000000000000" pitchFamily="2" charset="-78"/>
              </a:rPr>
            </a:br>
            <a:r>
              <a:rPr lang="fa-IR" sz="2400" b="1" dirty="0">
                <a:solidFill>
                  <a:schemeClr val="accent1">
                    <a:lumMod val="50000"/>
                  </a:schemeClr>
                </a:solidFill>
                <a:cs typeface="B Nazanin" panose="00000400000000000000" pitchFamily="2" charset="-78"/>
              </a:rPr>
              <a:t>زرشک</a:t>
            </a:r>
            <a:r>
              <a:rPr lang="en-US" sz="2400" b="1" dirty="0">
                <a:solidFill>
                  <a:schemeClr val="accent1">
                    <a:lumMod val="50000"/>
                  </a:schemeClr>
                </a:solidFill>
                <a:cs typeface="B Nazanin" panose="00000400000000000000" pitchFamily="2" charset="-78"/>
              </a:rPr>
              <a:t> </a:t>
            </a:r>
            <a:r>
              <a:rPr lang="fa-IR" sz="2400" dirty="0">
                <a:solidFill>
                  <a:schemeClr val="accent1">
                    <a:lumMod val="50000"/>
                  </a:schemeClr>
                </a:solidFill>
                <a:latin typeface="Arial" pitchFamily="34" charset="0"/>
                <a:cs typeface="Arial" pitchFamily="34" charset="0"/>
              </a:rPr>
              <a:t>(</a:t>
            </a:r>
            <a:r>
              <a:rPr lang="en-US" sz="2400" dirty="0">
                <a:solidFill>
                  <a:schemeClr val="accent1">
                    <a:lumMod val="50000"/>
                  </a:schemeClr>
                </a:solidFill>
                <a:latin typeface="Arial" pitchFamily="34" charset="0"/>
                <a:cs typeface="Arial" pitchFamily="34" charset="0"/>
              </a:rPr>
              <a:t>berberis aristata</a:t>
            </a:r>
            <a:r>
              <a:rPr lang="fa-IR" sz="2400" b="1" dirty="0">
                <a:solidFill>
                  <a:schemeClr val="accent1">
                    <a:lumMod val="50000"/>
                  </a:schemeClr>
                </a:solidFill>
                <a:cs typeface="B Nazanin" panose="00000400000000000000" pitchFamily="2" charset="-78"/>
              </a:rPr>
              <a:t>)</a:t>
            </a:r>
            <a:r>
              <a:rPr lang="fa-IR" sz="2400" dirty="0">
                <a:solidFill>
                  <a:schemeClr val="accent1">
                    <a:lumMod val="50000"/>
                  </a:schemeClr>
                </a:solidFill>
                <a:cs typeface="B Nazanin" panose="00000400000000000000" pitchFamily="2" charset="-78"/>
              </a:rPr>
              <a:t/>
            </a:r>
            <a:br>
              <a:rPr lang="fa-IR" sz="2400" dirty="0">
                <a:solidFill>
                  <a:schemeClr val="accent1">
                    <a:lumMod val="50000"/>
                  </a:schemeClr>
                </a:solidFill>
                <a:cs typeface="B Nazanin" panose="00000400000000000000" pitchFamily="2" charset="-78"/>
              </a:rPr>
            </a:br>
            <a:r>
              <a:rPr lang="fa-IR" sz="2400" b="1" dirty="0">
                <a:solidFill>
                  <a:schemeClr val="accent1">
                    <a:lumMod val="50000"/>
                  </a:schemeClr>
                </a:solidFill>
                <a:cs typeface="B Nazanin" panose="00000400000000000000" pitchFamily="2" charset="-78"/>
              </a:rPr>
              <a:t>دانه ی شنبلیله </a:t>
            </a:r>
            <a:r>
              <a:rPr lang="fa-IR" sz="2400" dirty="0">
                <a:solidFill>
                  <a:schemeClr val="accent1">
                    <a:lumMod val="50000"/>
                  </a:schemeClr>
                </a:solidFill>
                <a:cs typeface="B Nazanin" panose="00000400000000000000" pitchFamily="2" charset="-78"/>
              </a:rPr>
              <a:t>(</a:t>
            </a:r>
            <a:r>
              <a:rPr lang="en-US" sz="2400" dirty="0">
                <a:solidFill>
                  <a:schemeClr val="accent1">
                    <a:lumMod val="50000"/>
                  </a:schemeClr>
                </a:solidFill>
                <a:latin typeface="Arial" pitchFamily="34" charset="0"/>
                <a:cs typeface="Arial" pitchFamily="34" charset="0"/>
              </a:rPr>
              <a:t>fenugreek seed</a:t>
            </a:r>
            <a:r>
              <a:rPr lang="fa-IR" sz="2400" dirty="0">
                <a:solidFill>
                  <a:schemeClr val="accent1">
                    <a:lumMod val="50000"/>
                  </a:schemeClr>
                </a:solidFill>
                <a:cs typeface="B Nazanin" panose="00000400000000000000" pitchFamily="2" charset="-78"/>
              </a:rPr>
              <a:t>)</a:t>
            </a:r>
            <a:br>
              <a:rPr lang="fa-IR" sz="2400" dirty="0">
                <a:solidFill>
                  <a:schemeClr val="accent1">
                    <a:lumMod val="50000"/>
                  </a:schemeClr>
                </a:solidFill>
                <a:cs typeface="B Nazanin" panose="00000400000000000000" pitchFamily="2" charset="-78"/>
              </a:rPr>
            </a:br>
            <a:r>
              <a:rPr lang="fa-IR" sz="2400" b="1" dirty="0">
                <a:solidFill>
                  <a:schemeClr val="accent1">
                    <a:lumMod val="50000"/>
                  </a:schemeClr>
                </a:solidFill>
                <a:cs typeface="B Nazanin" panose="00000400000000000000" pitchFamily="2" charset="-78"/>
              </a:rPr>
              <a:t>خربزه ی تلخ </a:t>
            </a:r>
            <a:r>
              <a:rPr lang="fa-IR" sz="2400" dirty="0">
                <a:solidFill>
                  <a:schemeClr val="accent1">
                    <a:lumMod val="50000"/>
                  </a:schemeClr>
                </a:solidFill>
                <a:cs typeface="B Nazanin" panose="00000400000000000000" pitchFamily="2" charset="-78"/>
              </a:rPr>
              <a:t>(</a:t>
            </a:r>
            <a:r>
              <a:rPr lang="en-US" sz="2400" dirty="0">
                <a:solidFill>
                  <a:schemeClr val="accent1">
                    <a:lumMod val="50000"/>
                  </a:schemeClr>
                </a:solidFill>
                <a:latin typeface="Arial" pitchFamily="34" charset="0"/>
                <a:cs typeface="Arial" pitchFamily="34" charset="0"/>
              </a:rPr>
              <a:t>bitter melon</a:t>
            </a:r>
            <a:r>
              <a:rPr lang="fa-IR" sz="2400" dirty="0">
                <a:solidFill>
                  <a:schemeClr val="accent1">
                    <a:lumMod val="50000"/>
                  </a:schemeClr>
                </a:solidFill>
                <a:cs typeface="B Nazanin" panose="00000400000000000000" pitchFamily="2" charset="-78"/>
              </a:rPr>
              <a:t>)</a:t>
            </a:r>
            <a:br>
              <a:rPr lang="fa-IR" sz="2400" dirty="0">
                <a:solidFill>
                  <a:schemeClr val="accent1">
                    <a:lumMod val="50000"/>
                  </a:schemeClr>
                </a:solidFill>
                <a:cs typeface="B Nazanin" panose="00000400000000000000" pitchFamily="2" charset="-78"/>
              </a:rPr>
            </a:br>
            <a:r>
              <a:rPr lang="fa-IR" sz="2400" b="1" dirty="0">
                <a:solidFill>
                  <a:schemeClr val="accent1">
                    <a:lumMod val="50000"/>
                  </a:schemeClr>
                </a:solidFill>
                <a:cs typeface="B Nazanin" panose="00000400000000000000" pitchFamily="2" charset="-78"/>
              </a:rPr>
              <a:t>دارچین </a:t>
            </a:r>
            <a:r>
              <a:rPr lang="fa-IR" sz="2400" dirty="0">
                <a:solidFill>
                  <a:schemeClr val="accent1">
                    <a:lumMod val="50000"/>
                  </a:schemeClr>
                </a:solidFill>
                <a:latin typeface="Arial" pitchFamily="34" charset="0"/>
                <a:cs typeface="Arial" pitchFamily="34" charset="0"/>
              </a:rPr>
              <a:t>(</a:t>
            </a:r>
            <a:r>
              <a:rPr lang="en-US" sz="2400" dirty="0">
                <a:solidFill>
                  <a:schemeClr val="accent1">
                    <a:lumMod val="50000"/>
                  </a:schemeClr>
                </a:solidFill>
                <a:latin typeface="Arial" pitchFamily="34" charset="0"/>
                <a:cs typeface="Arial" pitchFamily="34" charset="0"/>
              </a:rPr>
              <a:t>cinnamon</a:t>
            </a:r>
            <a:r>
              <a:rPr lang="fa-IR" sz="2400" dirty="0">
                <a:solidFill>
                  <a:schemeClr val="accent1">
                    <a:lumMod val="50000"/>
                  </a:schemeClr>
                </a:solidFill>
                <a:latin typeface="Arial" pitchFamily="34" charset="0"/>
                <a:cs typeface="Arial" pitchFamily="34" charset="0"/>
              </a:rPr>
              <a:t>)</a:t>
            </a:r>
            <a:r>
              <a:rPr lang="fa-IR" sz="2400" dirty="0">
                <a:solidFill>
                  <a:schemeClr val="accent1">
                    <a:lumMod val="50000"/>
                  </a:schemeClr>
                </a:solidFill>
                <a:cs typeface="B Nazanin" panose="00000400000000000000" pitchFamily="2" charset="-78"/>
              </a:rPr>
              <a:t/>
            </a:r>
            <a:br>
              <a:rPr lang="fa-IR" sz="2400" dirty="0">
                <a:solidFill>
                  <a:schemeClr val="accent1">
                    <a:lumMod val="50000"/>
                  </a:schemeClr>
                </a:solidFill>
                <a:cs typeface="B Nazanin" panose="00000400000000000000" pitchFamily="2" charset="-78"/>
              </a:rPr>
            </a:br>
            <a:r>
              <a:rPr lang="fa-IR" sz="2400" b="1" dirty="0">
                <a:solidFill>
                  <a:schemeClr val="accent1">
                    <a:lumMod val="50000"/>
                  </a:schemeClr>
                </a:solidFill>
                <a:cs typeface="B Nazanin" panose="00000400000000000000" pitchFamily="2" charset="-78"/>
              </a:rPr>
              <a:t>زغال اخته </a:t>
            </a:r>
            <a:r>
              <a:rPr lang="fa-IR" sz="2400" dirty="0">
                <a:solidFill>
                  <a:schemeClr val="accent1">
                    <a:lumMod val="50000"/>
                  </a:schemeClr>
                </a:solidFill>
                <a:latin typeface="Arial" pitchFamily="34" charset="0"/>
                <a:cs typeface="Arial" pitchFamily="34" charset="0"/>
              </a:rPr>
              <a:t>(</a:t>
            </a:r>
            <a:r>
              <a:rPr lang="en-US" sz="2400" dirty="0">
                <a:solidFill>
                  <a:schemeClr val="accent1">
                    <a:lumMod val="50000"/>
                  </a:schemeClr>
                </a:solidFill>
                <a:latin typeface="Arial" pitchFamily="34" charset="0"/>
                <a:cs typeface="Arial" pitchFamily="34" charset="0"/>
              </a:rPr>
              <a:t>whortleberry</a:t>
            </a:r>
            <a:r>
              <a:rPr lang="fa-IR" sz="2400" dirty="0">
                <a:solidFill>
                  <a:schemeClr val="accent1">
                    <a:lumMod val="50000"/>
                  </a:schemeClr>
                </a:solidFill>
                <a:latin typeface="Arial" pitchFamily="34" charset="0"/>
                <a:cs typeface="Arial" pitchFamily="34" charset="0"/>
              </a:rPr>
              <a:t>)</a:t>
            </a:r>
            <a:r>
              <a:rPr lang="fa-IR" sz="2400" dirty="0">
                <a:solidFill>
                  <a:schemeClr val="accent1">
                    <a:lumMod val="50000"/>
                  </a:schemeClr>
                </a:solidFill>
                <a:cs typeface="B Nazanin" panose="00000400000000000000" pitchFamily="2" charset="-78"/>
              </a:rPr>
              <a:t/>
            </a:r>
            <a:br>
              <a:rPr lang="fa-IR" sz="2400" dirty="0">
                <a:solidFill>
                  <a:schemeClr val="accent1">
                    <a:lumMod val="50000"/>
                  </a:schemeClr>
                </a:solidFill>
                <a:cs typeface="B Nazanin" panose="00000400000000000000" pitchFamily="2" charset="-78"/>
              </a:rPr>
            </a:br>
            <a:r>
              <a:rPr lang="fa-IR" sz="2400" b="1" dirty="0">
                <a:solidFill>
                  <a:schemeClr val="accent1">
                    <a:lumMod val="50000"/>
                  </a:schemeClr>
                </a:solidFill>
                <a:cs typeface="B Nazanin" panose="00000400000000000000" pitchFamily="2" charset="-78"/>
              </a:rPr>
              <a:t>ترکیبی از گیاهان دارویی </a:t>
            </a:r>
            <a:r>
              <a:rPr lang="fa-IR" sz="2400" dirty="0">
                <a:solidFill>
                  <a:schemeClr val="accent1">
                    <a:lumMod val="50000"/>
                  </a:schemeClr>
                </a:solidFill>
                <a:cs typeface="B Nazanin" panose="00000400000000000000" pitchFamily="2" charset="-78"/>
              </a:rPr>
              <a:t>مثل گیاه </a:t>
            </a:r>
            <a:r>
              <a:rPr lang="fa-IR" sz="2400" b="1" dirty="0">
                <a:solidFill>
                  <a:schemeClr val="accent1">
                    <a:lumMod val="50000"/>
                  </a:schemeClr>
                </a:solidFill>
                <a:cs typeface="B Nazanin" panose="00000400000000000000" pitchFamily="2" charset="-78"/>
              </a:rPr>
              <a:t>کَبَر</a:t>
            </a:r>
            <a:r>
              <a:rPr lang="fa-IR" sz="2400" dirty="0">
                <a:solidFill>
                  <a:schemeClr val="accent1">
                    <a:lumMod val="50000"/>
                  </a:schemeClr>
                </a:solidFill>
                <a:cs typeface="B Nazanin" panose="00000400000000000000" pitchFamily="2" charset="-78"/>
              </a:rPr>
              <a:t>(</a:t>
            </a:r>
            <a:r>
              <a:rPr lang="en-US" sz="2400" dirty="0">
                <a:solidFill>
                  <a:schemeClr val="accent1">
                    <a:lumMod val="50000"/>
                  </a:schemeClr>
                </a:solidFill>
                <a:latin typeface="Arial" pitchFamily="34" charset="0"/>
                <a:cs typeface="Arial" pitchFamily="34" charset="0"/>
              </a:rPr>
              <a:t>capparis spinosa</a:t>
            </a:r>
            <a:r>
              <a:rPr lang="fa-IR" sz="2400" dirty="0">
                <a:solidFill>
                  <a:schemeClr val="accent1">
                    <a:lumMod val="50000"/>
                  </a:schemeClr>
                </a:solidFill>
                <a:latin typeface="Arial" pitchFamily="34" charset="0"/>
                <a:cs typeface="Arial" pitchFamily="34" charset="0"/>
              </a:rPr>
              <a:t>) </a:t>
            </a:r>
            <a:r>
              <a:rPr lang="fa-IR" sz="2400" dirty="0">
                <a:solidFill>
                  <a:schemeClr val="accent1">
                    <a:lumMod val="50000"/>
                  </a:schemeClr>
                </a:solidFill>
                <a:cs typeface="B Nazanin" panose="00000400000000000000" pitchFamily="2" charset="-78"/>
              </a:rPr>
              <a:t>،</a:t>
            </a:r>
            <a:r>
              <a:rPr lang="fa-IR" sz="2400" b="1" dirty="0">
                <a:solidFill>
                  <a:schemeClr val="accent1">
                    <a:lumMod val="50000"/>
                  </a:schemeClr>
                </a:solidFill>
                <a:cs typeface="B Nazanin" panose="00000400000000000000" pitchFamily="2" charset="-78"/>
              </a:rPr>
              <a:t>گل نسترن </a:t>
            </a:r>
            <a:r>
              <a:rPr lang="fa-IR" sz="2400" dirty="0">
                <a:solidFill>
                  <a:schemeClr val="accent1">
                    <a:lumMod val="50000"/>
                  </a:schemeClr>
                </a:solidFill>
                <a:latin typeface="Arial" pitchFamily="34" charset="0"/>
                <a:cs typeface="Arial" pitchFamily="34" charset="0"/>
              </a:rPr>
              <a:t>(</a:t>
            </a:r>
            <a:r>
              <a:rPr lang="en-US" sz="2400" dirty="0">
                <a:solidFill>
                  <a:schemeClr val="accent1">
                    <a:lumMod val="50000"/>
                  </a:schemeClr>
                </a:solidFill>
                <a:latin typeface="Arial" pitchFamily="34" charset="0"/>
                <a:cs typeface="Arial" pitchFamily="34" charset="0"/>
              </a:rPr>
              <a:t>rosa canina</a:t>
            </a:r>
            <a:r>
              <a:rPr lang="fa-IR" sz="2400" dirty="0">
                <a:solidFill>
                  <a:schemeClr val="accent1">
                    <a:lumMod val="50000"/>
                  </a:schemeClr>
                </a:solidFill>
                <a:latin typeface="Arial" pitchFamily="34" charset="0"/>
                <a:cs typeface="Arial" pitchFamily="34" charset="0"/>
              </a:rPr>
              <a:t>)، </a:t>
            </a:r>
            <a:r>
              <a:rPr lang="fa-IR" sz="2400" b="1" dirty="0">
                <a:solidFill>
                  <a:schemeClr val="accent1">
                    <a:lumMod val="50000"/>
                  </a:schemeClr>
                </a:solidFill>
                <a:cs typeface="B Nazanin" panose="00000400000000000000" pitchFamily="2" charset="-78"/>
              </a:rPr>
              <a:t>عدس الملک </a:t>
            </a:r>
            <a:r>
              <a:rPr lang="fa-IR" sz="2400" dirty="0">
                <a:solidFill>
                  <a:schemeClr val="accent1">
                    <a:lumMod val="50000"/>
                  </a:schemeClr>
                </a:solidFill>
                <a:cs typeface="B Nazanin" panose="00000400000000000000" pitchFamily="2" charset="-78"/>
              </a:rPr>
              <a:t>یا بن تلخک</a:t>
            </a:r>
            <a:r>
              <a:rPr lang="fa-IR" sz="2400" dirty="0">
                <a:solidFill>
                  <a:schemeClr val="accent1">
                    <a:lumMod val="50000"/>
                  </a:schemeClr>
                </a:solidFill>
                <a:latin typeface="Arial" pitchFamily="34" charset="0"/>
                <a:cs typeface="Arial" pitchFamily="34" charset="0"/>
              </a:rPr>
              <a:t> (</a:t>
            </a:r>
            <a:r>
              <a:rPr lang="en-US" sz="2400" dirty="0">
                <a:solidFill>
                  <a:schemeClr val="accent1">
                    <a:lumMod val="50000"/>
                  </a:schemeClr>
                </a:solidFill>
                <a:latin typeface="Arial" pitchFamily="34" charset="0"/>
                <a:cs typeface="Arial" pitchFamily="34" charset="0"/>
              </a:rPr>
              <a:t>securigera</a:t>
            </a:r>
            <a:r>
              <a:rPr lang="fa-IR" sz="2400" dirty="0">
                <a:solidFill>
                  <a:schemeClr val="accent1">
                    <a:lumMod val="50000"/>
                  </a:schemeClr>
                </a:solidFill>
                <a:latin typeface="Arial" pitchFamily="34" charset="0"/>
                <a:cs typeface="Arial" pitchFamily="34" charset="0"/>
              </a:rPr>
              <a:t>)</a:t>
            </a:r>
            <a:r>
              <a:rPr lang="fa-IR" sz="2400" dirty="0">
                <a:solidFill>
                  <a:schemeClr val="accent1">
                    <a:lumMod val="50000"/>
                  </a:schemeClr>
                </a:solidFill>
                <a:cs typeface="B Nazanin" panose="00000400000000000000" pitchFamily="2" charset="-78"/>
              </a:rPr>
              <a:t> ، </a:t>
            </a:r>
            <a:r>
              <a:rPr lang="fa-IR" sz="2400" b="1" dirty="0">
                <a:solidFill>
                  <a:schemeClr val="accent1">
                    <a:lumMod val="50000"/>
                  </a:schemeClr>
                </a:solidFill>
                <a:cs typeface="B Nazanin" panose="00000400000000000000" pitchFamily="2" charset="-78"/>
              </a:rPr>
              <a:t>سیاه دانه </a:t>
            </a:r>
            <a:r>
              <a:rPr lang="fa-IR" sz="2400" dirty="0">
                <a:solidFill>
                  <a:schemeClr val="accent1">
                    <a:lumMod val="50000"/>
                  </a:schemeClr>
                </a:solidFill>
                <a:latin typeface="Arial" pitchFamily="34" charset="0"/>
                <a:cs typeface="Arial" pitchFamily="34" charset="0"/>
              </a:rPr>
              <a:t>(</a:t>
            </a:r>
            <a:r>
              <a:rPr lang="en-US" sz="2400" dirty="0">
                <a:solidFill>
                  <a:schemeClr val="accent1">
                    <a:lumMod val="50000"/>
                  </a:schemeClr>
                </a:solidFill>
                <a:latin typeface="Arial" pitchFamily="34" charset="0"/>
                <a:cs typeface="Arial" pitchFamily="34" charset="0"/>
              </a:rPr>
              <a:t>nigella sativa</a:t>
            </a:r>
            <a:r>
              <a:rPr lang="fa-IR" sz="2400" dirty="0">
                <a:solidFill>
                  <a:schemeClr val="accent1">
                    <a:lumMod val="50000"/>
                  </a:schemeClr>
                </a:solidFill>
                <a:latin typeface="Arial" pitchFamily="34" charset="0"/>
                <a:cs typeface="Arial" pitchFamily="34" charset="0"/>
              </a:rPr>
              <a:t>)</a:t>
            </a:r>
            <a:r>
              <a:rPr lang="fa-IR" sz="2400" dirty="0">
                <a:solidFill>
                  <a:schemeClr val="accent1">
                    <a:lumMod val="50000"/>
                  </a:schemeClr>
                </a:solidFill>
                <a:cs typeface="B Nazanin" panose="00000400000000000000" pitchFamily="2" charset="-78"/>
              </a:rPr>
              <a:t> ، </a:t>
            </a:r>
            <a:r>
              <a:rPr lang="fa-IR" sz="2400" b="1" dirty="0">
                <a:solidFill>
                  <a:schemeClr val="accent1">
                    <a:lumMod val="50000"/>
                  </a:schemeClr>
                </a:solidFill>
                <a:cs typeface="B Nazanin" panose="00000400000000000000" pitchFamily="2" charset="-78"/>
              </a:rPr>
              <a:t>برگ توت </a:t>
            </a:r>
            <a:r>
              <a:rPr lang="fa-IR" sz="2000" dirty="0">
                <a:solidFill>
                  <a:schemeClr val="accent1">
                    <a:lumMod val="50000"/>
                  </a:schemeClr>
                </a:solidFill>
                <a:latin typeface="Arial" pitchFamily="34" charset="0"/>
                <a:cs typeface="Arial" pitchFamily="34" charset="0"/>
              </a:rPr>
              <a:t>(</a:t>
            </a:r>
            <a:r>
              <a:rPr lang="en-US" sz="2000" dirty="0">
                <a:solidFill>
                  <a:schemeClr val="accent1">
                    <a:lumMod val="50000"/>
                  </a:schemeClr>
                </a:solidFill>
                <a:latin typeface="Arial" pitchFamily="34" charset="0"/>
                <a:cs typeface="Arial" pitchFamily="34" charset="0"/>
              </a:rPr>
              <a:t>mulberry leaves</a:t>
            </a:r>
            <a:r>
              <a:rPr lang="fa-IR" sz="2000" dirty="0">
                <a:solidFill>
                  <a:schemeClr val="accent1">
                    <a:lumMod val="50000"/>
                  </a:schemeClr>
                </a:solidFill>
                <a:latin typeface="Arial" pitchFamily="34" charset="0"/>
                <a:cs typeface="Arial" pitchFamily="34" charset="0"/>
              </a:rPr>
              <a:t>) </a:t>
            </a:r>
            <a:r>
              <a:rPr lang="fa-IR" sz="2400" dirty="0">
                <a:solidFill>
                  <a:schemeClr val="accent1">
                    <a:lumMod val="50000"/>
                  </a:schemeClr>
                </a:solidFill>
                <a:cs typeface="B Nazanin" panose="00000400000000000000" pitchFamily="2" charset="-78"/>
              </a:rPr>
              <a:t>، </a:t>
            </a:r>
            <a:r>
              <a:rPr lang="fa-IR" sz="2400" b="1" dirty="0">
                <a:solidFill>
                  <a:schemeClr val="accent1">
                    <a:lumMod val="50000"/>
                  </a:schemeClr>
                </a:solidFill>
                <a:cs typeface="B Nazanin" panose="00000400000000000000" pitchFamily="2" charset="-78"/>
              </a:rPr>
              <a:t>کاسنی</a:t>
            </a:r>
            <a:r>
              <a:rPr lang="fa-IR" sz="2400" dirty="0">
                <a:solidFill>
                  <a:schemeClr val="accent1">
                    <a:lumMod val="50000"/>
                  </a:schemeClr>
                </a:solidFill>
                <a:cs typeface="B Nazanin" panose="00000400000000000000" pitchFamily="2" charset="-78"/>
              </a:rPr>
              <a:t>(</a:t>
            </a:r>
            <a:r>
              <a:rPr lang="en-US" sz="2400" dirty="0">
                <a:solidFill>
                  <a:schemeClr val="accent1">
                    <a:lumMod val="50000"/>
                  </a:schemeClr>
                </a:solidFill>
                <a:latin typeface="Arial" pitchFamily="34" charset="0"/>
                <a:cs typeface="Arial" pitchFamily="34" charset="0"/>
              </a:rPr>
              <a:t>chicory</a:t>
            </a:r>
            <a:r>
              <a:rPr lang="fa-IR" sz="2400" dirty="0">
                <a:solidFill>
                  <a:schemeClr val="accent1">
                    <a:lumMod val="50000"/>
                  </a:schemeClr>
                </a:solidFill>
                <a:cs typeface="B Nazanin" panose="00000400000000000000" pitchFamily="2" charset="-78"/>
              </a:rPr>
              <a:t>) ،</a:t>
            </a:r>
            <a:r>
              <a:rPr lang="fa-IR" sz="2400" b="1" dirty="0">
                <a:solidFill>
                  <a:schemeClr val="accent1">
                    <a:lumMod val="50000"/>
                  </a:schemeClr>
                </a:solidFill>
                <a:cs typeface="B Nazanin" panose="00000400000000000000" pitchFamily="2" charset="-78"/>
              </a:rPr>
              <a:t>چای بابونه </a:t>
            </a:r>
            <a:r>
              <a:rPr lang="fa-IR" sz="2400" dirty="0">
                <a:solidFill>
                  <a:schemeClr val="accent1">
                    <a:lumMod val="50000"/>
                  </a:schemeClr>
                </a:solidFill>
                <a:latin typeface="Arial" pitchFamily="34" charset="0"/>
                <a:cs typeface="Arial" pitchFamily="34" charset="0"/>
              </a:rPr>
              <a:t>(</a:t>
            </a:r>
            <a:r>
              <a:rPr lang="en-US" sz="2400" dirty="0">
                <a:solidFill>
                  <a:schemeClr val="accent1">
                    <a:lumMod val="50000"/>
                  </a:schemeClr>
                </a:solidFill>
                <a:latin typeface="Arial" pitchFamily="34" charset="0"/>
                <a:cs typeface="Arial" pitchFamily="34" charset="0"/>
              </a:rPr>
              <a:t>chamomile tea</a:t>
            </a:r>
            <a:r>
              <a:rPr lang="fa-IR" sz="2400" dirty="0">
                <a:solidFill>
                  <a:schemeClr val="accent1">
                    <a:lumMod val="50000"/>
                  </a:schemeClr>
                </a:solidFill>
                <a:latin typeface="Arial" pitchFamily="34" charset="0"/>
                <a:cs typeface="Arial" pitchFamily="34" charset="0"/>
              </a:rPr>
              <a:t>) </a:t>
            </a:r>
            <a:r>
              <a:rPr lang="fa-IR" sz="2400" dirty="0">
                <a:solidFill>
                  <a:schemeClr val="accent1">
                    <a:lumMod val="50000"/>
                  </a:schemeClr>
                </a:solidFill>
                <a:cs typeface="B Nazanin" panose="00000400000000000000" pitchFamily="2" charset="-78"/>
              </a:rPr>
              <a:t>و همچنین </a:t>
            </a:r>
            <a:r>
              <a:rPr lang="fa-IR" sz="2400" b="1" dirty="0">
                <a:solidFill>
                  <a:schemeClr val="accent1">
                    <a:lumMod val="50000"/>
                  </a:schemeClr>
                </a:solidFill>
                <a:cs typeface="B Nazanin" panose="00000400000000000000" pitchFamily="2" charset="-78"/>
              </a:rPr>
              <a:t>آب فلفل دلمه ای </a:t>
            </a:r>
            <a:r>
              <a:rPr lang="fa-IR" sz="2400" dirty="0">
                <a:solidFill>
                  <a:schemeClr val="accent1">
                    <a:lumMod val="50000"/>
                  </a:schemeClr>
                </a:solidFill>
                <a:cs typeface="B Nazanin" panose="00000400000000000000" pitchFamily="2" charset="-78"/>
              </a:rPr>
              <a:t>(</a:t>
            </a:r>
            <a:r>
              <a:rPr lang="en-US" sz="2400" dirty="0">
                <a:solidFill>
                  <a:schemeClr val="accent1">
                    <a:lumMod val="50000"/>
                  </a:schemeClr>
                </a:solidFill>
                <a:latin typeface="Arial" pitchFamily="34" charset="0"/>
                <a:cs typeface="Arial" pitchFamily="34" charset="0"/>
              </a:rPr>
              <a:t>bell pepper juice</a:t>
            </a:r>
            <a:r>
              <a:rPr lang="fa-IR" sz="2400" dirty="0">
                <a:solidFill>
                  <a:schemeClr val="accent1">
                    <a:lumMod val="50000"/>
                  </a:schemeClr>
                </a:solidFill>
                <a:cs typeface="B Nazanin" panose="00000400000000000000" pitchFamily="2" charset="-78"/>
              </a:rPr>
              <a:t>) در ترکیب با رویکرد کل نگر </a:t>
            </a:r>
            <a:r>
              <a:rPr lang="fa-IR" sz="2400" b="1" dirty="0">
                <a:solidFill>
                  <a:schemeClr val="accent1">
                    <a:lumMod val="50000"/>
                  </a:schemeClr>
                </a:solidFill>
                <a:cs typeface="B Nazanin" panose="00000400000000000000" pitchFamily="2" charset="-78"/>
              </a:rPr>
              <a:t>یوگاتراپی</a:t>
            </a:r>
            <a:r>
              <a:rPr lang="fa-IR" sz="2400" dirty="0">
                <a:solidFill>
                  <a:schemeClr val="accent1">
                    <a:lumMod val="50000"/>
                  </a:schemeClr>
                </a:solidFill>
                <a:cs typeface="B Nazanin" panose="00000400000000000000" pitchFamily="2" charset="-78"/>
              </a:rPr>
              <a:t> </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می باشد.</a:t>
            </a:r>
            <a:br>
              <a:rPr lang="fa-IR" sz="2400" dirty="0">
                <a:solidFill>
                  <a:schemeClr val="accent1">
                    <a:lumMod val="50000"/>
                  </a:schemeClr>
                </a:solidFill>
                <a:cs typeface="B Nazanin" panose="00000400000000000000" pitchFamily="2" charset="-78"/>
              </a:rPr>
            </a:br>
            <a:endParaRPr lang="en-US" sz="24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4056574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767" y="296214"/>
            <a:ext cx="10212946" cy="6336406"/>
          </a:xfrm>
        </p:spPr>
        <p:txBody>
          <a:bodyPr>
            <a:normAutofit/>
          </a:bodyPr>
          <a:lstStyle/>
          <a:p>
            <a:pPr algn="r" rtl="1"/>
            <a:r>
              <a:rPr lang="fa-IR" sz="3200" b="1" dirty="0">
                <a:solidFill>
                  <a:srgbClr val="C00000"/>
                </a:solidFill>
                <a:cs typeface="B Nazanin" panose="00000400000000000000" pitchFamily="2" charset="-78"/>
              </a:rPr>
              <a:t>زرشک </a:t>
            </a:r>
            <a:r>
              <a:rPr lang="fa-IR" sz="2800" b="1" dirty="0">
                <a:solidFill>
                  <a:srgbClr val="C00000"/>
                </a:solidFill>
                <a:cs typeface="B Nazanin" panose="00000400000000000000" pitchFamily="2" charset="-78"/>
              </a:rPr>
              <a:t>(</a:t>
            </a:r>
            <a:r>
              <a:rPr lang="en-US" sz="2800" dirty="0">
                <a:solidFill>
                  <a:srgbClr val="C00000"/>
                </a:solidFill>
                <a:latin typeface="Arial" pitchFamily="34" charset="0"/>
                <a:cs typeface="Arial" pitchFamily="34" charset="0"/>
              </a:rPr>
              <a:t>berberis aristata</a:t>
            </a:r>
            <a:r>
              <a:rPr lang="fa-IR" sz="3200" b="1" dirty="0">
                <a:solidFill>
                  <a:srgbClr val="C00000"/>
                </a:solidFill>
                <a:cs typeface="B Nazanin" panose="00000400000000000000" pitchFamily="2" charset="-78"/>
              </a:rPr>
              <a:t>)</a:t>
            </a:r>
            <a:r>
              <a:rPr lang="fa-IR" sz="2400" b="1" dirty="0">
                <a:solidFill>
                  <a:srgbClr val="C00000"/>
                </a:solidFill>
                <a:cs typeface="B Nazanin" panose="00000400000000000000" pitchFamily="2" charset="-78"/>
              </a:rPr>
              <a:t/>
            </a:r>
            <a:br>
              <a:rPr lang="fa-IR" sz="2400" b="1" dirty="0">
                <a:solidFill>
                  <a:srgbClr val="C00000"/>
                </a:solidFill>
                <a:cs typeface="B Nazanin" panose="00000400000000000000" pitchFamily="2" charset="-78"/>
              </a:rPr>
            </a:br>
            <a:r>
              <a:rPr lang="fa-IR" sz="2400" b="1" dirty="0">
                <a:solidFill>
                  <a:schemeClr val="accent2">
                    <a:lumMod val="75000"/>
                  </a:schemeClr>
                </a:solidFill>
                <a:cs typeface="B Nazanin" panose="00000400000000000000" pitchFamily="2" charset="-78"/>
              </a:rPr>
              <a:t>زرشک</a:t>
            </a:r>
            <a:r>
              <a:rPr lang="fa-IR" sz="2400" b="1" dirty="0">
                <a:solidFill>
                  <a:srgbClr val="C00000"/>
                </a:solidFill>
                <a:cs typeface="B Nazanin" panose="00000400000000000000" pitchFamily="2" charset="-78"/>
              </a:rPr>
              <a:t> </a:t>
            </a:r>
            <a:r>
              <a:rPr lang="fa-IR" sz="2400" dirty="0">
                <a:solidFill>
                  <a:schemeClr val="accent1">
                    <a:lumMod val="50000"/>
                  </a:schemeClr>
                </a:solidFill>
                <a:cs typeface="B Nazanin" panose="00000400000000000000" pitchFamily="2" charset="-78"/>
              </a:rPr>
              <a:t>گیاهی دارویی می باشد که منشا آن </a:t>
            </a:r>
            <a:r>
              <a:rPr lang="fa-IR" sz="2400" b="1" dirty="0">
                <a:solidFill>
                  <a:schemeClr val="accent1">
                    <a:lumMod val="50000"/>
                  </a:schemeClr>
                </a:solidFill>
                <a:cs typeface="B Nazanin" panose="00000400000000000000" pitchFamily="2" charset="-78"/>
              </a:rPr>
              <a:t>آسیا</a:t>
            </a:r>
            <a:r>
              <a:rPr lang="fa-IR" sz="2400" dirty="0">
                <a:solidFill>
                  <a:schemeClr val="accent1">
                    <a:lumMod val="50000"/>
                  </a:schemeClr>
                </a:solidFill>
                <a:cs typeface="B Nazanin" panose="00000400000000000000" pitchFamily="2" charset="-78"/>
              </a:rPr>
              <a:t> و </a:t>
            </a:r>
            <a:r>
              <a:rPr lang="fa-IR" sz="2400" b="1" dirty="0">
                <a:solidFill>
                  <a:schemeClr val="accent1">
                    <a:lumMod val="50000"/>
                  </a:schemeClr>
                </a:solidFill>
                <a:cs typeface="B Nazanin" panose="00000400000000000000" pitchFamily="2" charset="-78"/>
              </a:rPr>
              <a:t>جنوب اروپا </a:t>
            </a:r>
            <a:r>
              <a:rPr lang="fa-IR" sz="2400" dirty="0">
                <a:solidFill>
                  <a:schemeClr val="accent1">
                    <a:lumMod val="50000"/>
                  </a:schemeClr>
                </a:solidFill>
                <a:cs typeface="B Nazanin" panose="00000400000000000000" pitchFamily="2" charset="-78"/>
              </a:rPr>
              <a:t>است اما اکنون در بسیاری از کشورهای جهان یافت می شود. این گیاه حاوی آنتی اکسیدان است.</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نتایج این مطالعه نشان می دهد که زرشک اثرات مثبتی در کنترل قندخون در افرادموردمطالعه در دیابت </a:t>
            </a:r>
            <a:r>
              <a:rPr lang="fa-IR" sz="2400" b="1" dirty="0">
                <a:solidFill>
                  <a:schemeClr val="accent1">
                    <a:lumMod val="50000"/>
                  </a:schemeClr>
                </a:solidFill>
                <a:cs typeface="B Nazanin" panose="00000400000000000000" pitchFamily="2" charset="-78"/>
              </a:rPr>
              <a:t>نوع </a:t>
            </a:r>
            <a:r>
              <a:rPr lang="en-US" sz="2400" b="1" dirty="0">
                <a:solidFill>
                  <a:schemeClr val="accent1">
                    <a:lumMod val="50000"/>
                  </a:schemeClr>
                </a:solidFill>
                <a:latin typeface="Arial" pitchFamily="34" charset="0"/>
                <a:cs typeface="Arial" pitchFamily="34" charset="0"/>
              </a:rPr>
              <a:t>1</a:t>
            </a:r>
            <a:r>
              <a:rPr lang="fa-IR" sz="2400" dirty="0">
                <a:solidFill>
                  <a:schemeClr val="accent1">
                    <a:lumMod val="50000"/>
                  </a:schemeClr>
                </a:solidFill>
                <a:latin typeface="Arial" pitchFamily="34" charset="0"/>
                <a:cs typeface="Arial" pitchFamily="34" charset="0"/>
              </a:rPr>
              <a:t> </a:t>
            </a:r>
            <a:r>
              <a:rPr lang="fa-IR" sz="2400" dirty="0">
                <a:solidFill>
                  <a:schemeClr val="accent1">
                    <a:lumMod val="50000"/>
                  </a:schemeClr>
                </a:solidFill>
                <a:cs typeface="B Nazanin" panose="00000400000000000000" pitchFamily="2" charset="-78"/>
              </a:rPr>
              <a:t>درمقایسه با گروه شاهد دارد که به مدت </a:t>
            </a:r>
            <a:r>
              <a:rPr lang="en-US" sz="2400" b="1" dirty="0">
                <a:solidFill>
                  <a:schemeClr val="accent1">
                    <a:lumMod val="50000"/>
                  </a:schemeClr>
                </a:solidFill>
                <a:latin typeface="Arial" pitchFamily="34" charset="0"/>
                <a:cs typeface="Arial" pitchFamily="34" charset="0"/>
              </a:rPr>
              <a:t>6</a:t>
            </a:r>
            <a:r>
              <a:rPr lang="fa-IR" sz="2400" b="1" dirty="0">
                <a:solidFill>
                  <a:schemeClr val="accent1">
                    <a:lumMod val="50000"/>
                  </a:schemeClr>
                </a:solidFill>
                <a:latin typeface="Arial" pitchFamily="34" charset="0"/>
                <a:cs typeface="Arial" pitchFamily="34" charset="0"/>
              </a:rPr>
              <a:t> </a:t>
            </a:r>
            <a:r>
              <a:rPr lang="fa-IR" sz="2400" b="1" dirty="0">
                <a:solidFill>
                  <a:schemeClr val="accent1">
                    <a:lumMod val="50000"/>
                  </a:schemeClr>
                </a:solidFill>
                <a:cs typeface="B Nazanin" panose="00000400000000000000" pitchFamily="2" charset="-78"/>
              </a:rPr>
              <a:t>ماه </a:t>
            </a:r>
            <a:r>
              <a:rPr lang="fa-IR" sz="2400" dirty="0">
                <a:solidFill>
                  <a:schemeClr val="accent1">
                    <a:lumMod val="50000"/>
                  </a:schemeClr>
                </a:solidFill>
                <a:cs typeface="B Nazanin" panose="00000400000000000000" pitchFamily="2" charset="-78"/>
              </a:rPr>
              <a:t>یک قرص همراه با ناهار و یک قرص همراه با شام مصرف کرده اند.</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طبق این مطالعه، زرشک می تواند در کنار انسولین درمانی، بعنوان یک کنترل کننده قندخون برای بیماران دیابتی استفاده شود.</a:t>
            </a:r>
            <a:endParaRPr lang="en-US" sz="2400" dirty="0">
              <a:solidFill>
                <a:schemeClr val="accent1">
                  <a:lumMod val="50000"/>
                </a:schemeClr>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441" y="4056845"/>
            <a:ext cx="3657601" cy="2575775"/>
          </a:xfrm>
          <a:prstGeom prst="rect">
            <a:avLst/>
          </a:prstGeom>
          <a:effectLst>
            <a:softEdge rad="127000"/>
          </a:effectLst>
        </p:spPr>
      </p:pic>
    </p:spTree>
    <p:extLst>
      <p:ext uri="{BB962C8B-B14F-4D97-AF65-F5344CB8AC3E}">
        <p14:creationId xmlns:p14="http://schemas.microsoft.com/office/powerpoint/2010/main" val="267986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313" y="270456"/>
            <a:ext cx="10406129" cy="6375043"/>
          </a:xfrm>
        </p:spPr>
        <p:txBody>
          <a:bodyPr>
            <a:normAutofit/>
          </a:bodyPr>
          <a:lstStyle/>
          <a:p>
            <a:pPr algn="r" rtl="1"/>
            <a:r>
              <a:rPr lang="fa-IR" sz="3200" b="1" dirty="0">
                <a:solidFill>
                  <a:srgbClr val="C00000"/>
                </a:solidFill>
                <a:cs typeface="B Nazanin" panose="00000400000000000000" pitchFamily="2" charset="-78"/>
              </a:rPr>
              <a:t>دانه ی شنبلیله (</a:t>
            </a:r>
            <a:r>
              <a:rPr lang="en-US" sz="2800" dirty="0">
                <a:solidFill>
                  <a:srgbClr val="C00000"/>
                </a:solidFill>
                <a:latin typeface="Arial" pitchFamily="34" charset="0"/>
                <a:cs typeface="Arial" pitchFamily="34" charset="0"/>
              </a:rPr>
              <a:t>fenugreek seed</a:t>
            </a:r>
            <a:r>
              <a:rPr lang="fa-IR" sz="3200" b="1" dirty="0">
                <a:solidFill>
                  <a:srgbClr val="C00000"/>
                </a:solidFill>
                <a:cs typeface="B Nazanin" panose="00000400000000000000" pitchFamily="2" charset="-78"/>
              </a:rPr>
              <a:t>)</a:t>
            </a:r>
            <a:r>
              <a:rPr lang="fa-IR" sz="2800" b="1" dirty="0">
                <a:solidFill>
                  <a:schemeClr val="accent2">
                    <a:lumMod val="75000"/>
                  </a:schemeClr>
                </a:solidFill>
                <a:cs typeface="B Nazanin" panose="00000400000000000000" pitchFamily="2" charset="-78"/>
              </a:rPr>
              <a:t/>
            </a:r>
            <a:br>
              <a:rPr lang="fa-IR" sz="2800" b="1" dirty="0">
                <a:solidFill>
                  <a:schemeClr val="accent2">
                    <a:lumMod val="75000"/>
                  </a:schemeClr>
                </a:solidFill>
                <a:cs typeface="B Nazanin" panose="00000400000000000000" pitchFamily="2" charset="-78"/>
              </a:rPr>
            </a:br>
            <a:r>
              <a:rPr lang="fa-IR" sz="2800" b="1" dirty="0">
                <a:solidFill>
                  <a:schemeClr val="accent2">
                    <a:lumMod val="75000"/>
                  </a:schemeClr>
                </a:solidFill>
                <a:cs typeface="B Nazanin" panose="00000400000000000000" pitchFamily="2" charset="-78"/>
              </a:rPr>
              <a:t>شنبلیله</a:t>
            </a:r>
            <a:r>
              <a:rPr lang="fa-IR" sz="2800" dirty="0">
                <a:solidFill>
                  <a:schemeClr val="accent1">
                    <a:lumMod val="50000"/>
                  </a:schemeClr>
                </a:solidFill>
                <a:cs typeface="B Nazanin" panose="00000400000000000000" pitchFamily="2" charset="-78"/>
              </a:rPr>
              <a:t> گیاهی است که رایحه ی خاصی دارد و در</a:t>
            </a:r>
            <a:r>
              <a:rPr lang="fa-IR" sz="2800" b="1" dirty="0">
                <a:solidFill>
                  <a:schemeClr val="accent1">
                    <a:lumMod val="50000"/>
                  </a:schemeClr>
                </a:solidFill>
                <a:cs typeface="B Nazanin" panose="00000400000000000000" pitchFamily="2" charset="-78"/>
              </a:rPr>
              <a:t> هند </a:t>
            </a:r>
            <a:r>
              <a:rPr lang="fa-IR" sz="2800" dirty="0">
                <a:solidFill>
                  <a:schemeClr val="accent1">
                    <a:lumMod val="50000"/>
                  </a:schemeClr>
                </a:solidFill>
                <a:cs typeface="B Nazanin" panose="00000400000000000000" pitchFamily="2" charset="-78"/>
              </a:rPr>
              <a:t>و برخی کشورهای</a:t>
            </a:r>
            <a:r>
              <a:rPr lang="fa-IR" sz="2800" b="1" dirty="0">
                <a:solidFill>
                  <a:schemeClr val="accent1">
                    <a:lumMod val="50000"/>
                  </a:schemeClr>
                </a:solidFill>
                <a:cs typeface="B Nazanin" panose="00000400000000000000" pitchFamily="2" charset="-78"/>
              </a:rPr>
              <a:t> آفریقای جنوبی </a:t>
            </a:r>
            <a:r>
              <a:rPr lang="fa-IR" sz="2800" dirty="0">
                <a:solidFill>
                  <a:schemeClr val="accent1">
                    <a:lumMod val="50000"/>
                  </a:schemeClr>
                </a:solidFill>
                <a:cs typeface="B Nazanin" panose="00000400000000000000" pitchFamily="2" charset="-78"/>
              </a:rPr>
              <a:t>می روید. شنلیله حاوی آلکالوئیدها و ساپونین های استروئیدی است که می تواند به عنوان یک عامل ضددیابت استفاده شود.</a:t>
            </a:r>
            <a:br>
              <a:rPr lang="fa-IR" sz="2800" dirty="0">
                <a:solidFill>
                  <a:schemeClr val="accent1">
                    <a:lumMod val="50000"/>
                  </a:schemeClr>
                </a:solidFill>
                <a:cs typeface="B Nazanin" panose="00000400000000000000" pitchFamily="2" charset="-78"/>
              </a:rPr>
            </a:br>
            <a:r>
              <a:rPr lang="fa-IR" sz="2800" dirty="0">
                <a:solidFill>
                  <a:schemeClr val="accent1">
                    <a:lumMod val="50000"/>
                  </a:schemeClr>
                </a:solidFill>
                <a:cs typeface="B Nazanin" panose="00000400000000000000" pitchFamily="2" charset="-78"/>
              </a:rPr>
              <a:t/>
            </a:r>
            <a:br>
              <a:rPr lang="fa-IR" sz="2800" dirty="0">
                <a:solidFill>
                  <a:schemeClr val="accent1">
                    <a:lumMod val="50000"/>
                  </a:schemeClr>
                </a:solidFill>
                <a:cs typeface="B Nazanin" panose="00000400000000000000" pitchFamily="2" charset="-78"/>
              </a:rPr>
            </a:br>
            <a:r>
              <a:rPr lang="fa-IR" sz="2800" b="1" dirty="0">
                <a:solidFill>
                  <a:schemeClr val="accent1">
                    <a:lumMod val="50000"/>
                  </a:schemeClr>
                </a:solidFill>
                <a:cs typeface="B Nazanin" panose="00000400000000000000" pitchFamily="2" charset="-78"/>
              </a:rPr>
              <a:t>دانه ی شنبلیله </a:t>
            </a:r>
            <a:r>
              <a:rPr lang="fa-IR" sz="2800" dirty="0">
                <a:solidFill>
                  <a:schemeClr val="accent1">
                    <a:lumMod val="50000"/>
                  </a:schemeClr>
                </a:solidFill>
                <a:cs typeface="B Nazanin" panose="00000400000000000000" pitchFamily="2" charset="-78"/>
              </a:rPr>
              <a:t>برای کاهش قند خون ناشتا در دیابت</a:t>
            </a:r>
            <a:r>
              <a:rPr lang="fa-IR" sz="2800" b="1" dirty="0">
                <a:solidFill>
                  <a:schemeClr val="accent1">
                    <a:lumMod val="50000"/>
                  </a:schemeClr>
                </a:solidFill>
                <a:cs typeface="B Nazanin" panose="00000400000000000000" pitchFamily="2" charset="-78"/>
              </a:rPr>
              <a:t> نوع</a:t>
            </a:r>
            <a:r>
              <a:rPr lang="en-US" sz="2400" b="1" dirty="0">
                <a:solidFill>
                  <a:schemeClr val="accent1">
                    <a:lumMod val="50000"/>
                  </a:schemeClr>
                </a:solidFill>
                <a:latin typeface="Arial" pitchFamily="34" charset="0"/>
                <a:cs typeface="Arial" pitchFamily="34" charset="0"/>
              </a:rPr>
              <a:t>2</a:t>
            </a:r>
            <a:r>
              <a:rPr lang="fa-IR" sz="2800" dirty="0">
                <a:solidFill>
                  <a:schemeClr val="accent1">
                    <a:lumMod val="50000"/>
                  </a:schemeClr>
                </a:solidFill>
                <a:cs typeface="B Nazanin" panose="00000400000000000000" pitchFamily="2" charset="-78"/>
              </a:rPr>
              <a:t> مفید می باشد که در گروه مورد مداخله در مقایسه با گروه شاهد </a:t>
            </a:r>
            <a:r>
              <a:rPr lang="en-US" sz="2400" b="1" dirty="0">
                <a:solidFill>
                  <a:schemeClr val="accent1">
                    <a:lumMod val="50000"/>
                  </a:schemeClr>
                </a:solidFill>
                <a:latin typeface="Arial" pitchFamily="34" charset="0"/>
                <a:cs typeface="Arial" pitchFamily="34" charset="0"/>
              </a:rPr>
              <a:t>5</a:t>
            </a:r>
            <a:r>
              <a:rPr lang="fa-IR" sz="2800" b="1" dirty="0">
                <a:solidFill>
                  <a:schemeClr val="accent1">
                    <a:lumMod val="50000"/>
                  </a:schemeClr>
                </a:solidFill>
                <a:cs typeface="B Nazanin" panose="00000400000000000000" pitchFamily="2" charset="-78"/>
              </a:rPr>
              <a:t>گرم </a:t>
            </a:r>
            <a:r>
              <a:rPr lang="fa-IR" sz="2800" dirty="0">
                <a:solidFill>
                  <a:schemeClr val="accent1">
                    <a:lumMod val="50000"/>
                  </a:schemeClr>
                </a:solidFill>
                <a:cs typeface="B Nazanin" panose="00000400000000000000" pitchFamily="2" charset="-78"/>
              </a:rPr>
              <a:t>از پودردانه ی شنبلیله همراه با آب، </a:t>
            </a:r>
            <a:r>
              <a:rPr lang="fa-IR" sz="2800" b="1" dirty="0">
                <a:solidFill>
                  <a:schemeClr val="accent1">
                    <a:lumMod val="50000"/>
                  </a:schemeClr>
                </a:solidFill>
                <a:cs typeface="B Nazanin" panose="00000400000000000000" pitchFamily="2" charset="-78"/>
              </a:rPr>
              <a:t>سه بار در روز </a:t>
            </a:r>
            <a:r>
              <a:rPr lang="fa-IR" sz="2800" dirty="0">
                <a:solidFill>
                  <a:schemeClr val="accent1">
                    <a:lumMod val="50000"/>
                  </a:schemeClr>
                </a:solidFill>
                <a:cs typeface="B Nazanin" panose="00000400000000000000" pitchFamily="2" charset="-78"/>
              </a:rPr>
              <a:t>به مدت </a:t>
            </a:r>
            <a:r>
              <a:rPr lang="en-US" sz="2400" b="1" dirty="0">
                <a:solidFill>
                  <a:schemeClr val="accent1">
                    <a:lumMod val="50000"/>
                  </a:schemeClr>
                </a:solidFill>
                <a:latin typeface="Arial" pitchFamily="34" charset="0"/>
                <a:cs typeface="Arial" pitchFamily="34" charset="0"/>
              </a:rPr>
              <a:t>8</a:t>
            </a:r>
            <a:r>
              <a:rPr lang="fa-IR" sz="2800" b="1" dirty="0">
                <a:solidFill>
                  <a:schemeClr val="accent1">
                    <a:lumMod val="50000"/>
                  </a:schemeClr>
                </a:solidFill>
                <a:cs typeface="B Nazanin" panose="00000400000000000000" pitchFamily="2" charset="-78"/>
              </a:rPr>
              <a:t> هفته </a:t>
            </a:r>
            <a:r>
              <a:rPr lang="fa-IR" sz="2800" dirty="0">
                <a:solidFill>
                  <a:schemeClr val="accent1">
                    <a:lumMod val="50000"/>
                  </a:schemeClr>
                </a:solidFill>
                <a:cs typeface="B Nazanin" panose="00000400000000000000" pitchFamily="2" charset="-78"/>
              </a:rPr>
              <a:t>مصرف شد.</a:t>
            </a:r>
            <a:endParaRPr lang="en-US" sz="2800" dirty="0">
              <a:solidFill>
                <a:schemeClr val="accent1">
                  <a:lumMod val="50000"/>
                </a:schemeClr>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285" y="3850783"/>
            <a:ext cx="4176905" cy="2601532"/>
          </a:xfrm>
          <a:prstGeom prst="rect">
            <a:avLst/>
          </a:prstGeom>
          <a:ln>
            <a:noFill/>
          </a:ln>
          <a:effectLst>
            <a:softEdge rad="112500"/>
          </a:effectLst>
        </p:spPr>
      </p:pic>
    </p:spTree>
    <p:extLst>
      <p:ext uri="{BB962C8B-B14F-4D97-AF65-F5344CB8AC3E}">
        <p14:creationId xmlns:p14="http://schemas.microsoft.com/office/powerpoint/2010/main" val="811152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04" y="283335"/>
            <a:ext cx="10586434" cy="6439437"/>
          </a:xfrm>
        </p:spPr>
        <p:txBody>
          <a:bodyPr>
            <a:normAutofit/>
          </a:bodyPr>
          <a:lstStyle/>
          <a:p>
            <a:pPr algn="r" rtl="1"/>
            <a:r>
              <a:rPr lang="fa-IR" sz="2800" b="1" dirty="0">
                <a:solidFill>
                  <a:srgbClr val="C00000"/>
                </a:solidFill>
                <a:cs typeface="B Nazanin" panose="00000400000000000000" pitchFamily="2" charset="-78"/>
              </a:rPr>
              <a:t>خربزه ی تلخ (</a:t>
            </a:r>
            <a:r>
              <a:rPr lang="en-US" sz="2800" dirty="0">
                <a:solidFill>
                  <a:srgbClr val="C00000"/>
                </a:solidFill>
                <a:latin typeface="Arial" pitchFamily="34" charset="0"/>
                <a:cs typeface="Arial" pitchFamily="34" charset="0"/>
              </a:rPr>
              <a:t>bitter melon</a:t>
            </a:r>
            <a:r>
              <a:rPr lang="fa-IR" sz="2800" b="1" dirty="0">
                <a:solidFill>
                  <a:srgbClr val="C00000"/>
                </a:solidFill>
                <a:cs typeface="B Nazanin" panose="00000400000000000000" pitchFamily="2" charset="-78"/>
              </a:rPr>
              <a:t>)</a:t>
            </a:r>
            <a:br>
              <a:rPr lang="fa-IR" sz="2800" b="1" dirty="0">
                <a:solidFill>
                  <a:srgbClr val="C00000"/>
                </a:solidFill>
                <a:cs typeface="B Nazanin" panose="00000400000000000000" pitchFamily="2" charset="-78"/>
              </a:rPr>
            </a:br>
            <a:r>
              <a:rPr lang="fa-IR" sz="2400" b="1" dirty="0">
                <a:solidFill>
                  <a:schemeClr val="accent2">
                    <a:lumMod val="75000"/>
                  </a:schemeClr>
                </a:solidFill>
                <a:cs typeface="B Nazanin" panose="00000400000000000000" pitchFamily="2" charset="-78"/>
              </a:rPr>
              <a:t/>
            </a:r>
            <a:br>
              <a:rPr lang="fa-IR" sz="2400" b="1" dirty="0">
                <a:solidFill>
                  <a:schemeClr val="accent2">
                    <a:lumMod val="75000"/>
                  </a:schemeClr>
                </a:solidFill>
                <a:cs typeface="B Nazanin" panose="00000400000000000000" pitchFamily="2" charset="-78"/>
              </a:rPr>
            </a:br>
            <a:r>
              <a:rPr lang="fa-IR" sz="2400" b="1" dirty="0">
                <a:solidFill>
                  <a:schemeClr val="accent2">
                    <a:lumMod val="75000"/>
                  </a:schemeClr>
                </a:solidFill>
                <a:cs typeface="B Nazanin" panose="00000400000000000000" pitchFamily="2" charset="-78"/>
              </a:rPr>
              <a:t>خربزه ی تلخ </a:t>
            </a:r>
            <a:r>
              <a:rPr lang="fa-IR" sz="2400" dirty="0">
                <a:solidFill>
                  <a:schemeClr val="accent1">
                    <a:lumMod val="50000"/>
                  </a:schemeClr>
                </a:solidFill>
                <a:cs typeface="B Nazanin" panose="00000400000000000000" pitchFamily="2" charset="-78"/>
              </a:rPr>
              <a:t>گیاهی است که در </a:t>
            </a:r>
            <a:r>
              <a:rPr lang="fa-IR" sz="2400" b="1" dirty="0">
                <a:solidFill>
                  <a:schemeClr val="accent1">
                    <a:lumMod val="50000"/>
                  </a:schemeClr>
                </a:solidFill>
                <a:cs typeface="B Nazanin" panose="00000400000000000000" pitchFamily="2" charset="-78"/>
              </a:rPr>
              <a:t>مناطق گرمسیری </a:t>
            </a:r>
            <a:r>
              <a:rPr lang="fa-IR" sz="2400" dirty="0">
                <a:solidFill>
                  <a:schemeClr val="accent1">
                    <a:lumMod val="50000"/>
                  </a:schemeClr>
                </a:solidFill>
                <a:cs typeface="B Nazanin" panose="00000400000000000000" pitchFamily="2" charset="-78"/>
              </a:rPr>
              <a:t>مانند </a:t>
            </a:r>
            <a:r>
              <a:rPr lang="fa-IR" sz="2400" b="1" dirty="0">
                <a:solidFill>
                  <a:schemeClr val="accent1">
                    <a:lumMod val="50000"/>
                  </a:schemeClr>
                </a:solidFill>
                <a:cs typeface="B Nazanin" panose="00000400000000000000" pitchFamily="2" charset="-78"/>
              </a:rPr>
              <a:t>آمازون، آفریقا، آسیا و آمریکای جنوبی </a:t>
            </a:r>
            <a:r>
              <a:rPr lang="fa-IR" sz="2400" dirty="0">
                <a:solidFill>
                  <a:schemeClr val="accent1">
                    <a:lumMod val="50000"/>
                  </a:schemeClr>
                </a:solidFill>
                <a:cs typeface="B Nazanin" panose="00000400000000000000" pitchFamily="2" charset="-78"/>
              </a:rPr>
              <a:t>می روید. دارای برگهای سبز و گل های زرد می باشد و میوه ی آن مانند خیار است. عصاره ی خربزه ی تلخ ساختاری مشابه انسولین حیوانی دارد.  </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خربزه ی تلخ اثرات مثبتی در کاهش قندخون در بیماران دیابتی </a:t>
            </a:r>
            <a:r>
              <a:rPr lang="fa-IR" sz="2400" b="1" dirty="0">
                <a:solidFill>
                  <a:schemeClr val="accent1">
                    <a:lumMod val="50000"/>
                  </a:schemeClr>
                </a:solidFill>
                <a:cs typeface="B Nazanin" panose="00000400000000000000" pitchFamily="2" charset="-78"/>
              </a:rPr>
              <a:t>نوع</a:t>
            </a:r>
            <a:r>
              <a:rPr lang="en-US" sz="2000" b="1" dirty="0">
                <a:solidFill>
                  <a:schemeClr val="accent1">
                    <a:lumMod val="50000"/>
                  </a:schemeClr>
                </a:solidFill>
                <a:latin typeface="Arial" pitchFamily="34" charset="0"/>
                <a:cs typeface="Arial" pitchFamily="34" charset="0"/>
              </a:rPr>
              <a:t>2</a:t>
            </a:r>
            <a:r>
              <a:rPr lang="fa-IR" sz="2400" dirty="0">
                <a:solidFill>
                  <a:schemeClr val="accent1">
                    <a:lumMod val="50000"/>
                  </a:schemeClr>
                </a:solidFill>
                <a:cs typeface="B Nazanin" panose="00000400000000000000" pitchFamily="2" charset="-78"/>
              </a:rPr>
              <a:t> که دوبار در روز به مدت </a:t>
            </a:r>
            <a:r>
              <a:rPr lang="en-US" sz="2000" b="1" dirty="0">
                <a:solidFill>
                  <a:schemeClr val="accent1">
                    <a:lumMod val="50000"/>
                  </a:schemeClr>
                </a:solidFill>
                <a:latin typeface="Arial" pitchFamily="34" charset="0"/>
                <a:cs typeface="Arial" pitchFamily="34" charset="0"/>
              </a:rPr>
              <a:t>12</a:t>
            </a:r>
            <a:r>
              <a:rPr lang="fa-IR" sz="2400" b="1" dirty="0">
                <a:solidFill>
                  <a:schemeClr val="accent1">
                    <a:lumMod val="50000"/>
                  </a:schemeClr>
                </a:solidFill>
                <a:cs typeface="B Nazanin" panose="00000400000000000000" pitchFamily="2" charset="-78"/>
              </a:rPr>
              <a:t>هفته </a:t>
            </a:r>
            <a:r>
              <a:rPr lang="fa-IR" sz="2400" dirty="0">
                <a:solidFill>
                  <a:schemeClr val="accent1">
                    <a:lumMod val="50000"/>
                  </a:schemeClr>
                </a:solidFill>
                <a:cs typeface="B Nazanin" panose="00000400000000000000" pitchFamily="2" charset="-78"/>
              </a:rPr>
              <a:t>خربزه ی تلخ مصرف کرده اند در مقایسه با گروه شاهد دارد که کپسول دارونما دریافت کرده اند.</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عوارض جانبی مصرف این ماده </a:t>
            </a:r>
            <a:r>
              <a:rPr lang="fa-IR" sz="2400" b="1" dirty="0">
                <a:solidFill>
                  <a:schemeClr val="accent1">
                    <a:lumMod val="50000"/>
                  </a:schemeClr>
                </a:solidFill>
                <a:cs typeface="B Nazanin" panose="00000400000000000000" pitchFamily="2" charset="-78"/>
              </a:rPr>
              <a:t>افت قندخون </a:t>
            </a:r>
            <a:r>
              <a:rPr lang="fa-IR" sz="2400" dirty="0">
                <a:solidFill>
                  <a:schemeClr val="accent1">
                    <a:lumMod val="50000"/>
                  </a:schemeClr>
                </a:solidFill>
                <a:cs typeface="B Nazanin" panose="00000400000000000000" pitchFamily="2" charset="-78"/>
              </a:rPr>
              <a:t>و </a:t>
            </a:r>
            <a:r>
              <a:rPr lang="fa-IR" sz="2400" b="1" dirty="0">
                <a:solidFill>
                  <a:schemeClr val="accent1">
                    <a:lumMod val="50000"/>
                  </a:schemeClr>
                </a:solidFill>
                <a:cs typeface="B Nazanin" panose="00000400000000000000" pitchFamily="2" charset="-78"/>
              </a:rPr>
              <a:t>سرگیجه</a:t>
            </a:r>
            <a:r>
              <a:rPr lang="fa-IR" sz="2400" dirty="0">
                <a:solidFill>
                  <a:schemeClr val="accent1">
                    <a:lumMod val="50000"/>
                  </a:schemeClr>
                </a:solidFill>
                <a:cs typeface="B Nazanin" panose="00000400000000000000" pitchFamily="2" charset="-78"/>
              </a:rPr>
              <a:t> می باشد درحالیکه در این مطالعه هیچ عارضه جانبی جدی در زمان انجام مداخله مشاهده نشد.</a:t>
            </a:r>
            <a:endParaRPr lang="en-US" sz="2400" dirty="0">
              <a:solidFill>
                <a:schemeClr val="accent1">
                  <a:lumMod val="50000"/>
                </a:schemeClr>
              </a:solidFill>
              <a:cs typeface="B Nazanin" panose="00000400000000000000"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9212"/>
          <a:stretch/>
        </p:blipFill>
        <p:spPr>
          <a:xfrm>
            <a:off x="1202699" y="4092318"/>
            <a:ext cx="3060208" cy="2630454"/>
          </a:xfrm>
          <a:prstGeom prst="rect">
            <a:avLst/>
          </a:prstGeom>
          <a:ln>
            <a:noFill/>
          </a:ln>
          <a:effectLst>
            <a:softEdge rad="112500"/>
          </a:effectLst>
        </p:spPr>
      </p:pic>
    </p:spTree>
    <p:extLst>
      <p:ext uri="{BB962C8B-B14F-4D97-AF65-F5344CB8AC3E}">
        <p14:creationId xmlns:p14="http://schemas.microsoft.com/office/powerpoint/2010/main" val="331253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chemeClr val="accent1">
                    <a:lumMod val="50000"/>
                  </a:schemeClr>
                </a:solidFill>
                <a:cs typeface="B Nazanin" panose="00000400000000000000" pitchFamily="2" charset="-78"/>
              </a:rPr>
              <a:t>مرور سیستماتیک</a:t>
            </a:r>
            <a:endParaRPr lang="en-US" b="1" dirty="0">
              <a:solidFill>
                <a:schemeClr val="accent1">
                  <a:lumMod val="50000"/>
                </a:schemeClr>
              </a:solidFill>
              <a:cs typeface="B Nazanin" panose="00000400000000000000" pitchFamily="2" charset="-78"/>
            </a:endParaRPr>
          </a:p>
        </p:txBody>
      </p:sp>
      <p:sp>
        <p:nvSpPr>
          <p:cNvPr id="3" name="Content Placeholder 2"/>
          <p:cNvSpPr>
            <a:spLocks noGrp="1"/>
          </p:cNvSpPr>
          <p:nvPr>
            <p:ph idx="1"/>
          </p:nvPr>
        </p:nvSpPr>
        <p:spPr>
          <a:xfrm>
            <a:off x="1120462" y="1571223"/>
            <a:ext cx="10586433" cy="4121239"/>
          </a:xfrm>
        </p:spPr>
        <p:txBody>
          <a:bodyPr>
            <a:normAutofit/>
          </a:bodyPr>
          <a:lstStyle/>
          <a:p>
            <a:pPr marL="0" indent="0" algn="r" rtl="1">
              <a:buNone/>
            </a:pPr>
            <a:r>
              <a:rPr lang="fa-IR" sz="4000" dirty="0">
                <a:solidFill>
                  <a:schemeClr val="accent1">
                    <a:lumMod val="50000"/>
                  </a:schemeClr>
                </a:solidFill>
                <a:cs typeface="B Nazanin" panose="00000400000000000000" pitchFamily="2" charset="-78"/>
              </a:rPr>
              <a:t> </a:t>
            </a:r>
            <a:r>
              <a:rPr lang="fa-IR" sz="4000" b="1" dirty="0">
                <a:solidFill>
                  <a:schemeClr val="accent1">
                    <a:lumMod val="50000"/>
                  </a:schemeClr>
                </a:solidFill>
                <a:cs typeface="B Nazanin" panose="00000400000000000000" pitchFamily="2" charset="-78"/>
              </a:rPr>
              <a:t>«طب مکمل و جایگزین در کنترل قندخون دیابت شیرین»</a:t>
            </a:r>
          </a:p>
          <a:p>
            <a:pPr marL="0" indent="0" algn="l">
              <a:buNone/>
            </a:pPr>
            <a:r>
              <a:rPr lang="en-US" sz="2000" b="1" dirty="0">
                <a:solidFill>
                  <a:schemeClr val="accent1">
                    <a:lumMod val="50000"/>
                  </a:schemeClr>
                </a:solidFill>
                <a:cs typeface="B Nazanin" panose="00000400000000000000" pitchFamily="2" charset="-78"/>
              </a:rPr>
              <a:t>Complementary and alternative medicine for glycemic control of diabetes mellitus</a:t>
            </a:r>
          </a:p>
          <a:p>
            <a:pPr marL="0" indent="0" algn="r" rtl="1">
              <a:buNone/>
            </a:pPr>
            <a:endParaRPr lang="fa-IR" sz="4000" b="1" dirty="0">
              <a:solidFill>
                <a:schemeClr val="accent1">
                  <a:lumMod val="50000"/>
                </a:schemeClr>
              </a:solidFill>
              <a:cs typeface="B Nazanin" panose="00000400000000000000" pitchFamily="2" charset="-78"/>
            </a:endParaRPr>
          </a:p>
          <a:p>
            <a:pPr marL="0" indent="0" algn="r" rtl="1">
              <a:buNone/>
            </a:pPr>
            <a:r>
              <a:rPr lang="fa-IR" sz="4000" b="1" dirty="0">
                <a:solidFill>
                  <a:srgbClr val="C00000"/>
                </a:solidFill>
                <a:cs typeface="B Nazanin" panose="00000400000000000000" pitchFamily="2" charset="-78"/>
              </a:rPr>
              <a:t>ارائه دهنده:</a:t>
            </a:r>
          </a:p>
          <a:p>
            <a:pPr marL="0" indent="0" algn="r" rtl="1">
              <a:buNone/>
            </a:pPr>
            <a:r>
              <a:rPr lang="fa-IR" sz="3600" dirty="0">
                <a:solidFill>
                  <a:srgbClr val="C00000"/>
                </a:solidFill>
                <a:cs typeface="B Nazanin" panose="00000400000000000000" pitchFamily="2" charset="-78"/>
              </a:rPr>
              <a:t>زهره شایانی پور. دانشجوی پرستاری. دانشگاه علوم پزشکی شیراز</a:t>
            </a:r>
            <a:endParaRPr lang="en-US" sz="3600" dirty="0">
              <a:solidFill>
                <a:srgbClr val="C00000"/>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314" y="4871433"/>
            <a:ext cx="2708964" cy="1889975"/>
          </a:xfrm>
          <a:prstGeom prst="ellipse">
            <a:avLst/>
          </a:prstGeom>
          <a:ln>
            <a:noFill/>
          </a:ln>
          <a:effectLst>
            <a:softEdge rad="127000"/>
          </a:effectLst>
        </p:spPr>
      </p:pic>
    </p:spTree>
    <p:extLst>
      <p:ext uri="{BB962C8B-B14F-4D97-AF65-F5344CB8AC3E}">
        <p14:creationId xmlns:p14="http://schemas.microsoft.com/office/powerpoint/2010/main" val="396826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76" y="239601"/>
            <a:ext cx="10354615" cy="6354382"/>
          </a:xfrm>
        </p:spPr>
        <p:txBody>
          <a:bodyPr>
            <a:normAutofit/>
          </a:bodyPr>
          <a:lstStyle/>
          <a:p>
            <a:pPr algn="r" rtl="1"/>
            <a:r>
              <a:rPr lang="fa-IR" sz="2800" b="1" dirty="0">
                <a:solidFill>
                  <a:srgbClr val="C00000"/>
                </a:solidFill>
                <a:cs typeface="B Nazanin" panose="00000400000000000000" pitchFamily="2" charset="-78"/>
              </a:rPr>
              <a:t>گیاهان دارویی</a:t>
            </a:r>
            <a:r>
              <a:rPr lang="fa-IR" sz="2800" dirty="0">
                <a:solidFill>
                  <a:schemeClr val="accent1">
                    <a:lumMod val="50000"/>
                  </a:schemeClr>
                </a:solidFill>
                <a:cs typeface="B Nazanin" panose="00000400000000000000" pitchFamily="2" charset="-78"/>
              </a:rPr>
              <a:t/>
            </a:r>
            <a:br>
              <a:rPr lang="fa-IR" sz="28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چندین ترکیب </a:t>
            </a:r>
            <a:r>
              <a:rPr lang="fa-IR" sz="2400" dirty="0">
                <a:solidFill>
                  <a:schemeClr val="accent2">
                    <a:lumMod val="75000"/>
                  </a:schemeClr>
                </a:solidFill>
                <a:cs typeface="B Nazanin" panose="00000400000000000000" pitchFamily="2" charset="-78"/>
              </a:rPr>
              <a:t>از</a:t>
            </a:r>
            <a:r>
              <a:rPr lang="fa-IR" sz="2400" b="1" dirty="0">
                <a:solidFill>
                  <a:schemeClr val="accent2">
                    <a:lumMod val="75000"/>
                  </a:schemeClr>
                </a:solidFill>
                <a:cs typeface="B Nazanin" panose="00000400000000000000" pitchFamily="2" charset="-78"/>
              </a:rPr>
              <a:t>گیاهان دارویی</a:t>
            </a:r>
            <a:r>
              <a:rPr lang="fa-IR" sz="2400" b="1" dirty="0">
                <a:solidFill>
                  <a:srgbClr val="C00000"/>
                </a:solidFill>
                <a:cs typeface="B Nazanin" panose="00000400000000000000" pitchFamily="2" charset="-78"/>
              </a:rPr>
              <a:t> </a:t>
            </a:r>
            <a:r>
              <a:rPr lang="fa-IR" sz="2400" dirty="0">
                <a:solidFill>
                  <a:schemeClr val="accent1">
                    <a:lumMod val="50000"/>
                  </a:schemeClr>
                </a:solidFill>
                <a:cs typeface="B Nazanin" panose="00000400000000000000" pitchFamily="2" charset="-78"/>
              </a:rPr>
              <a:t>شامل </a:t>
            </a:r>
            <a:r>
              <a:rPr lang="fa-IR" sz="2400" b="1" dirty="0">
                <a:solidFill>
                  <a:schemeClr val="accent1">
                    <a:lumMod val="50000"/>
                  </a:schemeClr>
                </a:solidFill>
                <a:cs typeface="B Nazanin" panose="00000400000000000000" pitchFamily="2" charset="-78"/>
              </a:rPr>
              <a:t>گیاه کَبَر</a:t>
            </a:r>
            <a:r>
              <a:rPr lang="fa-IR" sz="2400" dirty="0">
                <a:solidFill>
                  <a:schemeClr val="accent1">
                    <a:lumMod val="50000"/>
                  </a:schemeClr>
                </a:solidFill>
                <a:cs typeface="B Nazanin" panose="00000400000000000000" pitchFamily="2" charset="-78"/>
              </a:rPr>
              <a:t>، </a:t>
            </a:r>
            <a:r>
              <a:rPr lang="fa-IR" sz="2400" b="1" dirty="0">
                <a:solidFill>
                  <a:schemeClr val="accent1">
                    <a:lumMod val="50000"/>
                  </a:schemeClr>
                </a:solidFill>
                <a:cs typeface="B Nazanin" panose="00000400000000000000" pitchFamily="2" charset="-78"/>
              </a:rPr>
              <a:t>گل نسترن</a:t>
            </a:r>
            <a:r>
              <a:rPr lang="fa-IR" sz="2400" dirty="0">
                <a:solidFill>
                  <a:schemeClr val="accent1">
                    <a:lumMod val="50000"/>
                  </a:schemeClr>
                </a:solidFill>
                <a:cs typeface="B Nazanin" panose="00000400000000000000" pitchFamily="2" charset="-78"/>
              </a:rPr>
              <a:t>، </a:t>
            </a:r>
            <a:r>
              <a:rPr lang="fa-IR" sz="2400" b="1" dirty="0">
                <a:solidFill>
                  <a:schemeClr val="accent1">
                    <a:lumMod val="50000"/>
                  </a:schemeClr>
                </a:solidFill>
                <a:cs typeface="B Nazanin" panose="00000400000000000000" pitchFamily="2" charset="-78"/>
              </a:rPr>
              <a:t>عدس الملک</a:t>
            </a:r>
            <a:r>
              <a:rPr lang="fa-IR" sz="2400" dirty="0">
                <a:solidFill>
                  <a:schemeClr val="accent1">
                    <a:lumMod val="50000"/>
                  </a:schemeClr>
                </a:solidFill>
                <a:cs typeface="B Nazanin" panose="00000400000000000000" pitchFamily="2" charset="-78"/>
              </a:rPr>
              <a:t>، </a:t>
            </a:r>
            <a:r>
              <a:rPr lang="fa-IR" sz="2400" b="1" dirty="0">
                <a:solidFill>
                  <a:schemeClr val="accent1">
                    <a:lumMod val="50000"/>
                  </a:schemeClr>
                </a:solidFill>
                <a:cs typeface="B Nazanin" panose="00000400000000000000" pitchFamily="2" charset="-78"/>
              </a:rPr>
              <a:t>خارمریم، گزنه</a:t>
            </a:r>
            <a:r>
              <a:rPr lang="fa-IR" sz="2400" dirty="0">
                <a:solidFill>
                  <a:schemeClr val="accent1">
                    <a:lumMod val="50000"/>
                  </a:schemeClr>
                </a:solidFill>
                <a:cs typeface="B Nazanin" panose="00000400000000000000" pitchFamily="2" charset="-78"/>
              </a:rPr>
              <a:t>، </a:t>
            </a:r>
            <a:r>
              <a:rPr lang="fa-IR" sz="2400" b="1" dirty="0">
                <a:solidFill>
                  <a:schemeClr val="accent1">
                    <a:lumMod val="50000"/>
                  </a:schemeClr>
                </a:solidFill>
                <a:cs typeface="B Nazanin" panose="00000400000000000000" pitchFamily="2" charset="-78"/>
              </a:rPr>
              <a:t>شنبلیله</a:t>
            </a:r>
            <a:r>
              <a:rPr lang="fa-IR" sz="2400" dirty="0">
                <a:solidFill>
                  <a:schemeClr val="accent1">
                    <a:lumMod val="50000"/>
                  </a:schemeClr>
                </a:solidFill>
                <a:cs typeface="B Nazanin" panose="00000400000000000000" pitchFamily="2" charset="-78"/>
              </a:rPr>
              <a:t>، </a:t>
            </a:r>
            <a:r>
              <a:rPr lang="fa-IR" sz="2400" b="1" dirty="0">
                <a:solidFill>
                  <a:schemeClr val="accent1">
                    <a:lumMod val="50000"/>
                  </a:schemeClr>
                </a:solidFill>
                <a:cs typeface="B Nazanin" panose="00000400000000000000" pitchFamily="2" charset="-78"/>
              </a:rPr>
              <a:t>سیاه گیله</a:t>
            </a:r>
            <a:r>
              <a:rPr lang="fa-IR" sz="2400" dirty="0">
                <a:solidFill>
                  <a:schemeClr val="accent1">
                    <a:lumMod val="50000"/>
                  </a:schemeClr>
                </a:solidFill>
                <a:cs typeface="B Nazanin" panose="00000400000000000000" pitchFamily="2" charset="-78"/>
              </a:rPr>
              <a:t> برای کنترل قندخون دربیماران مبتلا به </a:t>
            </a:r>
            <a:r>
              <a:rPr lang="fa-IR" sz="2400" b="1" dirty="0">
                <a:solidFill>
                  <a:schemeClr val="accent1">
                    <a:lumMod val="50000"/>
                  </a:schemeClr>
                </a:solidFill>
                <a:cs typeface="B Nazanin" panose="00000400000000000000" pitchFamily="2" charset="-78"/>
              </a:rPr>
              <a:t>دیابت نوع</a:t>
            </a:r>
            <a:r>
              <a:rPr lang="en-US" sz="2000" b="1" dirty="0">
                <a:solidFill>
                  <a:schemeClr val="accent1">
                    <a:lumMod val="50000"/>
                  </a:schemeClr>
                </a:solidFill>
                <a:latin typeface="Arial" pitchFamily="34" charset="0"/>
                <a:cs typeface="Arial" pitchFamily="34" charset="0"/>
              </a:rPr>
              <a:t>2</a:t>
            </a:r>
            <a:r>
              <a:rPr lang="fa-IR" sz="2400" b="1" dirty="0">
                <a:solidFill>
                  <a:schemeClr val="accent1">
                    <a:lumMod val="50000"/>
                  </a:schemeClr>
                </a:solidFill>
                <a:cs typeface="B Nazanin" panose="00000400000000000000" pitchFamily="2" charset="-78"/>
              </a:rPr>
              <a:t> </a:t>
            </a:r>
            <a:r>
              <a:rPr lang="fa-IR" sz="2400" dirty="0">
                <a:solidFill>
                  <a:schemeClr val="accent1">
                    <a:lumMod val="50000"/>
                  </a:schemeClr>
                </a:solidFill>
                <a:cs typeface="B Nazanin" panose="00000400000000000000" pitchFamily="2" charset="-78"/>
              </a:rPr>
              <a:t>استفاده می شوند و هیچ اثرنامطلوبی مشاهده نشد.</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ترکیبی از گیاهان دارویی </a:t>
            </a:r>
            <a:r>
              <a:rPr lang="fa-IR" sz="2400" b="1" dirty="0">
                <a:solidFill>
                  <a:schemeClr val="accent1">
                    <a:lumMod val="50000"/>
                  </a:schemeClr>
                </a:solidFill>
                <a:cs typeface="B Nazanin" panose="00000400000000000000" pitchFamily="2" charset="-78"/>
              </a:rPr>
              <a:t>گیاه کَبَر(</a:t>
            </a:r>
            <a:r>
              <a:rPr lang="en-US" sz="2400" dirty="0">
                <a:solidFill>
                  <a:schemeClr val="accent1">
                    <a:lumMod val="50000"/>
                  </a:schemeClr>
                </a:solidFill>
                <a:latin typeface="Arial" pitchFamily="34" charset="0"/>
                <a:cs typeface="Arial" pitchFamily="34" charset="0"/>
              </a:rPr>
              <a:t>capparis spinosa</a:t>
            </a:r>
            <a:r>
              <a:rPr lang="fa-IR" sz="2400" b="1" dirty="0">
                <a:solidFill>
                  <a:schemeClr val="accent1">
                    <a:lumMod val="50000"/>
                  </a:schemeClr>
                </a:solidFill>
                <a:cs typeface="B Nazanin" panose="00000400000000000000" pitchFamily="2" charset="-78"/>
              </a:rPr>
              <a:t>) </a:t>
            </a:r>
            <a:r>
              <a:rPr lang="fa-IR" sz="2400" dirty="0">
                <a:solidFill>
                  <a:schemeClr val="accent1">
                    <a:lumMod val="50000"/>
                  </a:schemeClr>
                </a:solidFill>
                <a:cs typeface="B Nazanin" panose="00000400000000000000" pitchFamily="2" charset="-78"/>
              </a:rPr>
              <a:t>، </a:t>
            </a:r>
            <a:r>
              <a:rPr lang="fa-IR" sz="2400" b="1" dirty="0">
                <a:solidFill>
                  <a:schemeClr val="accent1">
                    <a:lumMod val="50000"/>
                  </a:schemeClr>
                </a:solidFill>
                <a:cs typeface="B Nazanin" panose="00000400000000000000" pitchFamily="2" charset="-78"/>
              </a:rPr>
              <a:t>گل نسترن (</a:t>
            </a:r>
            <a:r>
              <a:rPr lang="en-US" sz="2400" dirty="0">
                <a:solidFill>
                  <a:schemeClr val="accent1">
                    <a:lumMod val="50000"/>
                  </a:schemeClr>
                </a:solidFill>
                <a:latin typeface="Arial" pitchFamily="34" charset="0"/>
                <a:cs typeface="Arial" pitchFamily="34" charset="0"/>
              </a:rPr>
              <a:t>rosa canina</a:t>
            </a:r>
            <a:r>
              <a:rPr lang="fa-IR" sz="2400" b="1" dirty="0">
                <a:solidFill>
                  <a:schemeClr val="accent1">
                    <a:lumMod val="50000"/>
                  </a:schemeClr>
                </a:solidFill>
                <a:cs typeface="B Nazanin" panose="00000400000000000000" pitchFamily="2" charset="-78"/>
              </a:rPr>
              <a:t>) </a:t>
            </a:r>
            <a:r>
              <a:rPr lang="fa-IR" sz="2400" dirty="0">
                <a:solidFill>
                  <a:schemeClr val="accent1">
                    <a:lumMod val="50000"/>
                  </a:schemeClr>
                </a:solidFill>
                <a:cs typeface="B Nazanin" panose="00000400000000000000" pitchFamily="2" charset="-78"/>
              </a:rPr>
              <a:t>و </a:t>
            </a:r>
            <a:r>
              <a:rPr lang="fa-IR" sz="2400" b="1" dirty="0">
                <a:solidFill>
                  <a:schemeClr val="accent1">
                    <a:lumMod val="50000"/>
                  </a:schemeClr>
                </a:solidFill>
                <a:cs typeface="B Nazanin" panose="00000400000000000000" pitchFamily="2" charset="-78"/>
              </a:rPr>
              <a:t>عدس الملک (</a:t>
            </a:r>
            <a:r>
              <a:rPr lang="en-US" sz="2400" dirty="0">
                <a:solidFill>
                  <a:schemeClr val="accent1">
                    <a:lumMod val="50000"/>
                  </a:schemeClr>
                </a:solidFill>
                <a:latin typeface="Arial" pitchFamily="34" charset="0"/>
                <a:cs typeface="Arial" pitchFamily="34" charset="0"/>
              </a:rPr>
              <a:t>securigera</a:t>
            </a:r>
            <a:r>
              <a:rPr lang="fa-IR" sz="2400" b="1" dirty="0">
                <a:solidFill>
                  <a:schemeClr val="accent1">
                    <a:lumMod val="50000"/>
                  </a:schemeClr>
                </a:solidFill>
                <a:cs typeface="B Nazanin" panose="00000400000000000000" pitchFamily="2" charset="-78"/>
              </a:rPr>
              <a:t>) </a:t>
            </a:r>
            <a:r>
              <a:rPr lang="fa-IR" sz="2400" dirty="0">
                <a:solidFill>
                  <a:schemeClr val="accent1">
                    <a:lumMod val="50000"/>
                  </a:schemeClr>
                </a:solidFill>
                <a:cs typeface="B Nazanin" panose="00000400000000000000" pitchFamily="2" charset="-78"/>
              </a:rPr>
              <a:t>به یک اندازه در کنترل قندخون بیماران دیابتی </a:t>
            </a:r>
            <a:r>
              <a:rPr lang="fa-IR" sz="2400" b="1" dirty="0">
                <a:solidFill>
                  <a:schemeClr val="accent1">
                    <a:lumMod val="50000"/>
                  </a:schemeClr>
                </a:solidFill>
                <a:cs typeface="B Nazanin" panose="00000400000000000000" pitchFamily="2" charset="-78"/>
              </a:rPr>
              <a:t>نوع</a:t>
            </a:r>
            <a:r>
              <a:rPr lang="en-US" sz="2000" b="1" dirty="0">
                <a:solidFill>
                  <a:schemeClr val="accent1">
                    <a:lumMod val="50000"/>
                  </a:schemeClr>
                </a:solidFill>
                <a:latin typeface="Arial" pitchFamily="34" charset="0"/>
                <a:cs typeface="Arial" pitchFamily="34" charset="0"/>
              </a:rPr>
              <a:t>2</a:t>
            </a:r>
            <a:r>
              <a:rPr lang="fa-IR" sz="2400" dirty="0">
                <a:solidFill>
                  <a:schemeClr val="accent1">
                    <a:lumMod val="50000"/>
                  </a:schemeClr>
                </a:solidFill>
                <a:cs typeface="B Nazanin" panose="00000400000000000000" pitchFamily="2" charset="-78"/>
              </a:rPr>
              <a:t> موثر هستند. این ترکیب به صورت </a:t>
            </a:r>
            <a:r>
              <a:rPr lang="fa-IR" sz="2400" b="1" dirty="0">
                <a:solidFill>
                  <a:schemeClr val="accent1">
                    <a:lumMod val="50000"/>
                  </a:schemeClr>
                </a:solidFill>
                <a:cs typeface="B Nazanin" panose="00000400000000000000" pitchFamily="2" charset="-78"/>
              </a:rPr>
              <a:t>دوقرص یک بار در روز </a:t>
            </a:r>
            <a:r>
              <a:rPr lang="fa-IR" sz="2400" dirty="0">
                <a:solidFill>
                  <a:schemeClr val="accent1">
                    <a:lumMod val="50000"/>
                  </a:schemeClr>
                </a:solidFill>
                <a:cs typeface="B Nazanin" panose="00000400000000000000" pitchFamily="2" charset="-78"/>
              </a:rPr>
              <a:t>مصرف شده است.</a:t>
            </a:r>
            <a:endParaRPr lang="en-US" sz="2400" dirty="0">
              <a:solidFill>
                <a:schemeClr val="accent1">
                  <a:lumMod val="50000"/>
                </a:schemeClr>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171" y="4300202"/>
            <a:ext cx="2562225" cy="2095500"/>
          </a:xfrm>
          <a:prstGeom prst="rect">
            <a:avLst/>
          </a:prstGeom>
          <a:ln>
            <a:noFill/>
          </a:ln>
          <a:effectLst>
            <a:softEdge rad="112500"/>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06"/>
          <a:stretch/>
        </p:blipFill>
        <p:spPr>
          <a:xfrm>
            <a:off x="4655946" y="3803913"/>
            <a:ext cx="3181082" cy="172486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0579" y="4382368"/>
            <a:ext cx="2778886" cy="2013334"/>
          </a:xfrm>
          <a:prstGeom prst="rect">
            <a:avLst/>
          </a:prstGeom>
          <a:ln>
            <a:noFill/>
          </a:ln>
          <a:effectLst>
            <a:softEdge rad="112500"/>
          </a:effectLst>
        </p:spPr>
      </p:pic>
    </p:spTree>
    <p:extLst>
      <p:ext uri="{BB962C8B-B14F-4D97-AF65-F5344CB8AC3E}">
        <p14:creationId xmlns:p14="http://schemas.microsoft.com/office/powerpoint/2010/main" val="160627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068" y="231819"/>
            <a:ext cx="10715222" cy="6426557"/>
          </a:xfrm>
        </p:spPr>
        <p:txBody>
          <a:bodyPr>
            <a:normAutofit/>
          </a:bodyPr>
          <a:lstStyle/>
          <a:p>
            <a:pPr algn="r" rtl="1"/>
            <a:r>
              <a:rPr lang="fa-IR" sz="3200" b="1" dirty="0">
                <a:solidFill>
                  <a:srgbClr val="C00000"/>
                </a:solidFill>
                <a:cs typeface="B Nazanin" panose="00000400000000000000" pitchFamily="2" charset="-78"/>
              </a:rPr>
              <a:t>دارچین (</a:t>
            </a:r>
            <a:r>
              <a:rPr lang="en-US" sz="3200" dirty="0">
                <a:solidFill>
                  <a:srgbClr val="C00000"/>
                </a:solidFill>
                <a:latin typeface="Arial" pitchFamily="34" charset="0"/>
                <a:cs typeface="Arial" pitchFamily="34" charset="0"/>
              </a:rPr>
              <a:t>cinnamon</a:t>
            </a:r>
            <a:r>
              <a:rPr lang="fa-IR" sz="3200" b="1" dirty="0">
                <a:solidFill>
                  <a:srgbClr val="C00000"/>
                </a:solidFill>
                <a:cs typeface="B Nazanin" panose="00000400000000000000" pitchFamily="2" charset="-78"/>
              </a:rPr>
              <a:t>) و زغال اخته (</a:t>
            </a:r>
            <a:r>
              <a:rPr lang="en-US" sz="3200" dirty="0">
                <a:solidFill>
                  <a:srgbClr val="C00000"/>
                </a:solidFill>
                <a:latin typeface="Arial" pitchFamily="34" charset="0"/>
                <a:cs typeface="Arial" pitchFamily="34" charset="0"/>
              </a:rPr>
              <a:t>whortleberry</a:t>
            </a:r>
            <a:r>
              <a:rPr lang="fa-IR" sz="3200" b="1" dirty="0">
                <a:solidFill>
                  <a:srgbClr val="C00000"/>
                </a:solidFill>
                <a:cs typeface="B Nazanin" panose="00000400000000000000" pitchFamily="2" charset="-78"/>
              </a:rPr>
              <a:t>)</a:t>
            </a:r>
            <a:r>
              <a:rPr lang="fa-IR" sz="2400" b="1" dirty="0">
                <a:solidFill>
                  <a:schemeClr val="accent2">
                    <a:lumMod val="75000"/>
                  </a:schemeClr>
                </a:solidFill>
                <a:cs typeface="B Nazanin" panose="00000400000000000000" pitchFamily="2" charset="-78"/>
              </a:rPr>
              <a:t/>
            </a:r>
            <a:br>
              <a:rPr lang="fa-IR" sz="2400" b="1" dirty="0">
                <a:solidFill>
                  <a:schemeClr val="accent2">
                    <a:lumMod val="75000"/>
                  </a:schemeClr>
                </a:solidFill>
                <a:cs typeface="B Nazanin" panose="00000400000000000000" pitchFamily="2" charset="-78"/>
              </a:rPr>
            </a:br>
            <a:r>
              <a:rPr lang="fa-IR" sz="2400" b="1" dirty="0">
                <a:solidFill>
                  <a:schemeClr val="accent2">
                    <a:lumMod val="75000"/>
                  </a:schemeClr>
                </a:solidFill>
                <a:cs typeface="B Nazanin" panose="00000400000000000000" pitchFamily="2" charset="-78"/>
              </a:rPr>
              <a:t/>
            </a:r>
            <a:br>
              <a:rPr lang="fa-IR" sz="2400" b="1" dirty="0">
                <a:solidFill>
                  <a:schemeClr val="accent2">
                    <a:lumMod val="75000"/>
                  </a:schemeClr>
                </a:solidFill>
                <a:cs typeface="B Nazanin" panose="00000400000000000000" pitchFamily="2" charset="-78"/>
              </a:rPr>
            </a:br>
            <a:r>
              <a:rPr lang="fa-IR" sz="2400" b="1" dirty="0">
                <a:solidFill>
                  <a:schemeClr val="accent2">
                    <a:lumMod val="75000"/>
                  </a:schemeClr>
                </a:solidFill>
                <a:cs typeface="B Nazanin" panose="00000400000000000000" pitchFamily="2" charset="-78"/>
              </a:rPr>
              <a:t>دارچین</a:t>
            </a:r>
            <a:r>
              <a:rPr lang="fa-IR" sz="2400" dirty="0">
                <a:solidFill>
                  <a:schemeClr val="accent1">
                    <a:lumMod val="50000"/>
                  </a:schemeClr>
                </a:solidFill>
                <a:cs typeface="B Nazanin" panose="00000400000000000000" pitchFamily="2" charset="-78"/>
              </a:rPr>
              <a:t> ادویه ای شیرین است که معمولا در </a:t>
            </a:r>
            <a:r>
              <a:rPr lang="fa-IR" sz="2400" b="1" dirty="0">
                <a:solidFill>
                  <a:schemeClr val="accent1">
                    <a:lumMod val="50000"/>
                  </a:schemeClr>
                </a:solidFill>
                <a:cs typeface="B Nazanin" panose="00000400000000000000" pitchFamily="2" charset="-78"/>
              </a:rPr>
              <a:t>یونان</a:t>
            </a:r>
            <a:r>
              <a:rPr lang="fa-IR" sz="2400" dirty="0">
                <a:solidFill>
                  <a:schemeClr val="accent1">
                    <a:lumMod val="50000"/>
                  </a:schemeClr>
                </a:solidFill>
                <a:cs typeface="B Nazanin" panose="00000400000000000000" pitchFamily="2" charset="-78"/>
              </a:rPr>
              <a:t> و </a:t>
            </a:r>
            <a:r>
              <a:rPr lang="fa-IR" sz="2400" b="1" dirty="0">
                <a:solidFill>
                  <a:schemeClr val="accent1">
                    <a:lumMod val="50000"/>
                  </a:schemeClr>
                </a:solidFill>
                <a:cs typeface="B Nazanin" panose="00000400000000000000" pitchFamily="2" charset="-78"/>
              </a:rPr>
              <a:t>روم </a:t>
            </a:r>
            <a:r>
              <a:rPr lang="fa-IR" sz="2400" dirty="0">
                <a:solidFill>
                  <a:schemeClr val="accent1">
                    <a:lumMod val="50000"/>
                  </a:schemeClr>
                </a:solidFill>
                <a:cs typeface="B Nazanin" panose="00000400000000000000" pitchFamily="2" charset="-78"/>
              </a:rPr>
              <a:t>استفاده می شود. این گیاه در کتاب مقدس و متون چینی ذکر شده است. گیاهی است </a:t>
            </a:r>
            <a:r>
              <a:rPr lang="fa-IR" sz="2400" b="1" dirty="0">
                <a:solidFill>
                  <a:schemeClr val="accent1">
                    <a:lumMod val="50000"/>
                  </a:schemeClr>
                </a:solidFill>
                <a:cs typeface="B Nazanin" panose="00000400000000000000" pitchFamily="2" charset="-78"/>
              </a:rPr>
              <a:t>استوایی</a:t>
            </a:r>
            <a:r>
              <a:rPr lang="fa-IR" sz="2400" dirty="0">
                <a:solidFill>
                  <a:schemeClr val="accent1">
                    <a:lumMod val="50000"/>
                  </a:schemeClr>
                </a:solidFill>
                <a:cs typeface="B Nazanin" panose="00000400000000000000" pitchFamily="2" charset="-78"/>
              </a:rPr>
              <a:t> که منشا آن </a:t>
            </a:r>
            <a:r>
              <a:rPr lang="fa-IR" sz="2400" b="1" dirty="0">
                <a:solidFill>
                  <a:schemeClr val="accent1">
                    <a:lumMod val="50000"/>
                  </a:schemeClr>
                </a:solidFill>
                <a:cs typeface="B Nazanin" panose="00000400000000000000" pitchFamily="2" charset="-78"/>
              </a:rPr>
              <a:t>سریلانکا</a:t>
            </a:r>
            <a:r>
              <a:rPr lang="fa-IR" sz="2400" dirty="0">
                <a:solidFill>
                  <a:schemeClr val="accent1">
                    <a:lumMod val="50000"/>
                  </a:schemeClr>
                </a:solidFill>
                <a:cs typeface="B Nazanin" panose="00000400000000000000" pitchFamily="2" charset="-78"/>
              </a:rPr>
              <a:t> و بخشی از </a:t>
            </a:r>
            <a:r>
              <a:rPr lang="fa-IR" sz="2400" b="1" dirty="0">
                <a:solidFill>
                  <a:schemeClr val="accent1">
                    <a:lumMod val="50000"/>
                  </a:schemeClr>
                </a:solidFill>
                <a:cs typeface="B Nazanin" panose="00000400000000000000" pitchFamily="2" charset="-78"/>
              </a:rPr>
              <a:t>هند</a:t>
            </a:r>
            <a:r>
              <a:rPr lang="fa-IR" sz="2400" dirty="0">
                <a:solidFill>
                  <a:schemeClr val="accent1">
                    <a:lumMod val="50000"/>
                  </a:schemeClr>
                </a:solidFill>
                <a:cs typeface="B Nazanin" panose="00000400000000000000" pitchFamily="2" charset="-78"/>
              </a:rPr>
              <a:t> است. این گیاه بر قندخون، شاخص توده ی بدنی</a:t>
            </a:r>
            <a:r>
              <a:rPr lang="fa-IR" sz="2400" dirty="0">
                <a:solidFill>
                  <a:schemeClr val="accent1">
                    <a:lumMod val="50000"/>
                  </a:schemeClr>
                </a:solidFill>
                <a:latin typeface="Arial" pitchFamily="34" charset="0"/>
                <a:cs typeface="Arial" pitchFamily="34" charset="0"/>
              </a:rPr>
              <a:t>(</a:t>
            </a:r>
            <a:r>
              <a:rPr lang="en-US" sz="2000" dirty="0">
                <a:solidFill>
                  <a:schemeClr val="accent1">
                    <a:lumMod val="50000"/>
                  </a:schemeClr>
                </a:solidFill>
                <a:latin typeface="Arial" pitchFamily="34" charset="0"/>
                <a:cs typeface="Arial" pitchFamily="34" charset="0"/>
              </a:rPr>
              <a:t>BMI</a:t>
            </a:r>
            <a:r>
              <a:rPr lang="fa-IR" sz="2000" dirty="0">
                <a:solidFill>
                  <a:schemeClr val="accent1">
                    <a:lumMod val="50000"/>
                  </a:schemeClr>
                </a:solidFill>
                <a:latin typeface="Arial" pitchFamily="34" charset="0"/>
                <a:cs typeface="Arial" pitchFamily="34" charset="0"/>
              </a:rPr>
              <a:t>) </a:t>
            </a:r>
            <a:r>
              <a:rPr lang="fa-IR" sz="2400" dirty="0">
                <a:solidFill>
                  <a:schemeClr val="accent1">
                    <a:lumMod val="50000"/>
                  </a:schemeClr>
                </a:solidFill>
                <a:cs typeface="B Nazanin" panose="00000400000000000000" pitchFamily="2" charset="-78"/>
              </a:rPr>
              <a:t>و انسولین تاثیر می گذارد.</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
            </a:r>
            <a:br>
              <a:rPr lang="fa-IR" sz="2400" dirty="0">
                <a:solidFill>
                  <a:schemeClr val="accent1">
                    <a:lumMod val="50000"/>
                  </a:schemeClr>
                </a:solidFill>
                <a:cs typeface="B Nazanin" panose="00000400000000000000" pitchFamily="2" charset="-78"/>
              </a:rPr>
            </a:br>
            <a:r>
              <a:rPr lang="fa-IR" sz="2400" dirty="0">
                <a:solidFill>
                  <a:schemeClr val="accent1">
                    <a:lumMod val="50000"/>
                  </a:schemeClr>
                </a:solidFill>
                <a:cs typeface="B Nazanin" panose="00000400000000000000" pitchFamily="2" charset="-78"/>
              </a:rPr>
              <a:t>استفاده از </a:t>
            </a:r>
            <a:r>
              <a:rPr lang="fa-IR" sz="2400" b="1" dirty="0">
                <a:solidFill>
                  <a:schemeClr val="accent1">
                    <a:lumMod val="50000"/>
                  </a:schemeClr>
                </a:solidFill>
                <a:cs typeface="B Nazanin" panose="00000400000000000000" pitchFamily="2" charset="-78"/>
              </a:rPr>
              <a:t>دارچین</a:t>
            </a:r>
            <a:r>
              <a:rPr lang="fa-IR" sz="2400" dirty="0">
                <a:solidFill>
                  <a:schemeClr val="accent1">
                    <a:lumMod val="50000"/>
                  </a:schemeClr>
                </a:solidFill>
                <a:cs typeface="B Nazanin" panose="00000400000000000000" pitchFamily="2" charset="-78"/>
              </a:rPr>
              <a:t> و یا </a:t>
            </a:r>
            <a:r>
              <a:rPr lang="fa-IR" sz="2400" b="1" dirty="0">
                <a:solidFill>
                  <a:schemeClr val="accent2">
                    <a:lumMod val="75000"/>
                  </a:schemeClr>
                </a:solidFill>
                <a:cs typeface="B Nazanin" panose="00000400000000000000" pitchFamily="2" charset="-78"/>
              </a:rPr>
              <a:t>زغال اخته </a:t>
            </a:r>
            <a:r>
              <a:rPr lang="fa-IR" sz="2400" dirty="0">
                <a:solidFill>
                  <a:schemeClr val="accent1">
                    <a:lumMod val="50000"/>
                  </a:schemeClr>
                </a:solidFill>
                <a:cs typeface="B Nazanin" panose="00000400000000000000" pitchFamily="2" charset="-78"/>
              </a:rPr>
              <a:t>(</a:t>
            </a:r>
            <a:r>
              <a:rPr lang="en-US" sz="2000" b="1" dirty="0">
                <a:solidFill>
                  <a:schemeClr val="accent1">
                    <a:lumMod val="50000"/>
                  </a:schemeClr>
                </a:solidFill>
                <a:cs typeface="B Nazanin" panose="00000400000000000000" pitchFamily="2" charset="-78"/>
              </a:rPr>
              <a:t>100</a:t>
            </a:r>
            <a:r>
              <a:rPr lang="fa-IR" sz="2400" b="1" dirty="0">
                <a:solidFill>
                  <a:schemeClr val="accent1">
                    <a:lumMod val="50000"/>
                  </a:schemeClr>
                </a:solidFill>
                <a:cs typeface="B Nazanin" panose="00000400000000000000" pitchFamily="2" charset="-78"/>
              </a:rPr>
              <a:t> میلی گرم در روز</a:t>
            </a:r>
            <a:r>
              <a:rPr lang="fa-IR" sz="2400" dirty="0">
                <a:solidFill>
                  <a:schemeClr val="accent1">
                    <a:lumMod val="50000"/>
                  </a:schemeClr>
                </a:solidFill>
                <a:cs typeface="B Nazanin" panose="00000400000000000000" pitchFamily="2" charset="-78"/>
              </a:rPr>
              <a:t>) بعنوان یک درمان اضافی توانست سطح قندخون را در بیماران دیابت </a:t>
            </a:r>
            <a:r>
              <a:rPr lang="fa-IR" sz="2400" b="1" dirty="0">
                <a:solidFill>
                  <a:schemeClr val="accent1">
                    <a:lumMod val="50000"/>
                  </a:schemeClr>
                </a:solidFill>
                <a:cs typeface="B Nazanin" panose="00000400000000000000" pitchFamily="2" charset="-78"/>
              </a:rPr>
              <a:t>نوع </a:t>
            </a:r>
            <a:r>
              <a:rPr lang="en-US" sz="2000" b="1" dirty="0">
                <a:solidFill>
                  <a:schemeClr val="accent1">
                    <a:lumMod val="50000"/>
                  </a:schemeClr>
                </a:solidFill>
                <a:latin typeface="Arial" pitchFamily="34" charset="0"/>
                <a:cs typeface="Arial" pitchFamily="34" charset="0"/>
              </a:rPr>
              <a:t>2</a:t>
            </a:r>
            <a:r>
              <a:rPr lang="fa-IR" sz="2400" dirty="0">
                <a:solidFill>
                  <a:schemeClr val="accent1">
                    <a:lumMod val="50000"/>
                  </a:schemeClr>
                </a:solidFill>
                <a:cs typeface="B Nazanin" panose="00000400000000000000" pitchFamily="2" charset="-78"/>
              </a:rPr>
              <a:t> کاهش دهد.</a:t>
            </a:r>
            <a:endParaRPr lang="en-US" sz="2400" dirty="0">
              <a:solidFill>
                <a:schemeClr val="accent1">
                  <a:lumMod val="50000"/>
                </a:schemeClr>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281" y="3733865"/>
            <a:ext cx="2924511" cy="2924511"/>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571" y="3972022"/>
            <a:ext cx="3865365" cy="2686354"/>
          </a:xfrm>
          <a:prstGeom prst="rect">
            <a:avLst/>
          </a:prstGeom>
          <a:ln>
            <a:noFill/>
          </a:ln>
          <a:effectLst>
            <a:softEdge rad="112500"/>
          </a:effectLst>
        </p:spPr>
      </p:pic>
    </p:spTree>
    <p:extLst>
      <p:ext uri="{BB962C8B-B14F-4D97-AF65-F5344CB8AC3E}">
        <p14:creationId xmlns:p14="http://schemas.microsoft.com/office/powerpoint/2010/main" val="262368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524" y="218941"/>
            <a:ext cx="10315977" cy="6542467"/>
          </a:xfrm>
        </p:spPr>
        <p:txBody>
          <a:bodyPr>
            <a:normAutofit/>
          </a:bodyPr>
          <a:lstStyle/>
          <a:p>
            <a:pPr algn="r" rtl="1"/>
            <a:r>
              <a:rPr lang="fa-IR" sz="3200" b="1" dirty="0">
                <a:solidFill>
                  <a:srgbClr val="C00000"/>
                </a:solidFill>
                <a:cs typeface="B Nazanin" panose="00000400000000000000" pitchFamily="2" charset="-78"/>
              </a:rPr>
              <a:t>کاسنی (</a:t>
            </a:r>
            <a:r>
              <a:rPr lang="en-US" sz="3200" dirty="0">
                <a:solidFill>
                  <a:srgbClr val="C00000"/>
                </a:solidFill>
                <a:latin typeface="Arial" pitchFamily="34" charset="0"/>
                <a:cs typeface="Arial" pitchFamily="34" charset="0"/>
              </a:rPr>
              <a:t>chicory</a:t>
            </a:r>
            <a:r>
              <a:rPr lang="fa-IR" sz="3200" b="1" dirty="0">
                <a:solidFill>
                  <a:srgbClr val="C00000"/>
                </a:solidFill>
                <a:cs typeface="B Nazanin" panose="00000400000000000000" pitchFamily="2" charset="-78"/>
              </a:rPr>
              <a:t>)</a:t>
            </a:r>
            <a:r>
              <a:rPr lang="fa-IR" sz="2800" b="1" dirty="0">
                <a:solidFill>
                  <a:srgbClr val="C00000"/>
                </a:solidFill>
                <a:cs typeface="B Nazanin" panose="00000400000000000000" pitchFamily="2" charset="-78"/>
              </a:rPr>
              <a:t/>
            </a:r>
            <a:br>
              <a:rPr lang="fa-IR" sz="2800" b="1" dirty="0">
                <a:solidFill>
                  <a:srgbClr val="C00000"/>
                </a:solidFill>
                <a:cs typeface="B Nazanin" panose="00000400000000000000" pitchFamily="2" charset="-78"/>
              </a:rPr>
            </a:br>
            <a:r>
              <a:rPr lang="fa-IR" sz="2800" b="1" dirty="0">
                <a:solidFill>
                  <a:srgbClr val="C00000"/>
                </a:solidFill>
                <a:cs typeface="B Nazanin" panose="00000400000000000000" pitchFamily="2" charset="-78"/>
              </a:rPr>
              <a:t/>
            </a:r>
            <a:br>
              <a:rPr lang="fa-IR" sz="2800" b="1" dirty="0">
                <a:solidFill>
                  <a:srgbClr val="C00000"/>
                </a:solidFill>
                <a:cs typeface="B Nazanin" panose="00000400000000000000" pitchFamily="2" charset="-78"/>
              </a:rPr>
            </a:br>
            <a:r>
              <a:rPr lang="fa-IR" sz="2800" b="1" dirty="0">
                <a:solidFill>
                  <a:schemeClr val="accent2">
                    <a:lumMod val="75000"/>
                  </a:schemeClr>
                </a:solidFill>
                <a:cs typeface="B Nazanin" panose="00000400000000000000" pitchFamily="2" charset="-78"/>
              </a:rPr>
              <a:t>کاسنی</a:t>
            </a:r>
            <a:r>
              <a:rPr lang="fa-IR" sz="2800" dirty="0">
                <a:solidFill>
                  <a:schemeClr val="accent1">
                    <a:lumMod val="50000"/>
                  </a:schemeClr>
                </a:solidFill>
                <a:cs typeface="B Nazanin" panose="00000400000000000000" pitchFamily="2" charset="-78"/>
              </a:rPr>
              <a:t> یک محصول کشاورزی از </a:t>
            </a:r>
            <a:r>
              <a:rPr lang="fa-IR" sz="2800" b="1" dirty="0">
                <a:solidFill>
                  <a:schemeClr val="accent1">
                    <a:lumMod val="50000"/>
                  </a:schemeClr>
                </a:solidFill>
                <a:cs typeface="B Nazanin" panose="00000400000000000000" pitchFamily="2" charset="-78"/>
              </a:rPr>
              <a:t>قاره ی اروپا</a:t>
            </a:r>
            <a:r>
              <a:rPr lang="fa-IR" sz="2800" dirty="0">
                <a:solidFill>
                  <a:schemeClr val="accent1">
                    <a:lumMod val="50000"/>
                  </a:schemeClr>
                </a:solidFill>
                <a:cs typeface="B Nazanin" panose="00000400000000000000" pitchFamily="2" charset="-78"/>
              </a:rPr>
              <a:t>ست که به طورگسترده ای در کشورهای غربی و شرقی مصرف شده است.</a:t>
            </a:r>
            <a:br>
              <a:rPr lang="fa-IR" sz="2800" dirty="0">
                <a:solidFill>
                  <a:schemeClr val="accent1">
                    <a:lumMod val="50000"/>
                  </a:schemeClr>
                </a:solidFill>
                <a:cs typeface="B Nazanin" panose="00000400000000000000" pitchFamily="2" charset="-78"/>
              </a:rPr>
            </a:br>
            <a:r>
              <a:rPr lang="fa-IR" sz="2800" dirty="0">
                <a:solidFill>
                  <a:schemeClr val="accent1">
                    <a:lumMod val="50000"/>
                  </a:schemeClr>
                </a:solidFill>
                <a:cs typeface="B Nazanin" panose="00000400000000000000" pitchFamily="2" charset="-78"/>
              </a:rPr>
              <a:t/>
            </a:r>
            <a:br>
              <a:rPr lang="fa-IR" sz="2800" dirty="0">
                <a:solidFill>
                  <a:schemeClr val="accent1">
                    <a:lumMod val="50000"/>
                  </a:schemeClr>
                </a:solidFill>
                <a:cs typeface="B Nazanin" panose="00000400000000000000" pitchFamily="2" charset="-78"/>
              </a:rPr>
            </a:br>
            <a:r>
              <a:rPr lang="fa-IR" sz="2800" dirty="0">
                <a:solidFill>
                  <a:schemeClr val="accent1">
                    <a:lumMod val="50000"/>
                  </a:schemeClr>
                </a:solidFill>
                <a:cs typeface="B Nazanin" panose="00000400000000000000" pitchFamily="2" charset="-78"/>
              </a:rPr>
              <a:t>کاسنی همچنان بعنوان یک مکمل در بیماران دیابتی </a:t>
            </a:r>
            <a:r>
              <a:rPr lang="fa-IR" sz="2800" b="1" dirty="0">
                <a:solidFill>
                  <a:schemeClr val="accent1">
                    <a:lumMod val="50000"/>
                  </a:schemeClr>
                </a:solidFill>
                <a:cs typeface="B Nazanin" panose="00000400000000000000" pitchFamily="2" charset="-78"/>
              </a:rPr>
              <a:t>نوع</a:t>
            </a:r>
            <a:r>
              <a:rPr lang="en-US" sz="2000" b="1" dirty="0">
                <a:solidFill>
                  <a:schemeClr val="accent1">
                    <a:lumMod val="50000"/>
                  </a:schemeClr>
                </a:solidFill>
                <a:latin typeface="Arial" pitchFamily="34" charset="0"/>
                <a:cs typeface="Arial" pitchFamily="34" charset="0"/>
              </a:rPr>
              <a:t>2</a:t>
            </a:r>
            <a:r>
              <a:rPr lang="fa-IR" sz="2800" dirty="0">
                <a:solidFill>
                  <a:schemeClr val="accent1">
                    <a:lumMod val="50000"/>
                  </a:schemeClr>
                </a:solidFill>
                <a:cs typeface="B Nazanin" panose="00000400000000000000" pitchFamily="2" charset="-78"/>
              </a:rPr>
              <a:t> مصرف شد </a:t>
            </a:r>
            <a:r>
              <a:rPr lang="fa-IR" sz="2800" b="1" dirty="0">
                <a:solidFill>
                  <a:schemeClr val="accent1">
                    <a:lumMod val="50000"/>
                  </a:schemeClr>
                </a:solidFill>
                <a:cs typeface="B Nazanin" panose="00000400000000000000" pitchFamily="2" charset="-78"/>
              </a:rPr>
              <a:t>(</a:t>
            </a:r>
            <a:r>
              <a:rPr lang="en-US" sz="2000" b="1" dirty="0">
                <a:solidFill>
                  <a:schemeClr val="accent1">
                    <a:lumMod val="50000"/>
                  </a:schemeClr>
                </a:solidFill>
                <a:latin typeface="Arial" pitchFamily="34" charset="0"/>
                <a:cs typeface="Arial" pitchFamily="34" charset="0"/>
              </a:rPr>
              <a:t>10</a:t>
            </a:r>
            <a:r>
              <a:rPr lang="fa-IR" sz="2800" b="1" dirty="0">
                <a:solidFill>
                  <a:schemeClr val="accent1">
                    <a:lumMod val="50000"/>
                  </a:schemeClr>
                </a:solidFill>
                <a:cs typeface="B Nazanin" panose="00000400000000000000" pitchFamily="2" charset="-78"/>
              </a:rPr>
              <a:t>گرم در روز به مدت </a:t>
            </a:r>
            <a:r>
              <a:rPr lang="en-US" sz="2000" b="1" dirty="0">
                <a:solidFill>
                  <a:schemeClr val="accent1">
                    <a:lumMod val="50000"/>
                  </a:schemeClr>
                </a:solidFill>
                <a:latin typeface="Arial" pitchFamily="34" charset="0"/>
                <a:cs typeface="Arial" pitchFamily="34" charset="0"/>
              </a:rPr>
              <a:t>2</a:t>
            </a:r>
            <a:r>
              <a:rPr lang="fa-IR" sz="2800" b="1" dirty="0">
                <a:solidFill>
                  <a:schemeClr val="accent1">
                    <a:lumMod val="50000"/>
                  </a:schemeClr>
                </a:solidFill>
                <a:cs typeface="B Nazanin" panose="00000400000000000000" pitchFamily="2" charset="-78"/>
              </a:rPr>
              <a:t>ماه)</a:t>
            </a:r>
            <a:r>
              <a:rPr lang="fa-IR" sz="2800" dirty="0">
                <a:solidFill>
                  <a:schemeClr val="accent1">
                    <a:lumMod val="50000"/>
                  </a:schemeClr>
                </a:solidFill>
                <a:cs typeface="B Nazanin" panose="00000400000000000000" pitchFamily="2" charset="-78"/>
              </a:rPr>
              <a:t>که بر کاهش قندخون ناشتا </a:t>
            </a:r>
            <a:r>
              <a:rPr lang="fa-IR" sz="2000" b="1" dirty="0">
                <a:solidFill>
                  <a:schemeClr val="accent1">
                    <a:lumMod val="50000"/>
                  </a:schemeClr>
                </a:solidFill>
                <a:latin typeface="Arial" pitchFamily="34" charset="0"/>
                <a:cs typeface="Arial" pitchFamily="34" charset="0"/>
              </a:rPr>
              <a:t>(</a:t>
            </a:r>
            <a:r>
              <a:rPr lang="en-US" sz="2000" b="1" dirty="0">
                <a:solidFill>
                  <a:schemeClr val="accent1">
                    <a:lumMod val="50000"/>
                  </a:schemeClr>
                </a:solidFill>
                <a:latin typeface="Arial" pitchFamily="34" charset="0"/>
                <a:cs typeface="Arial" pitchFamily="34" charset="0"/>
              </a:rPr>
              <a:t>FBS</a:t>
            </a:r>
            <a:r>
              <a:rPr lang="fa-IR" sz="2000" b="1" dirty="0">
                <a:solidFill>
                  <a:schemeClr val="accent1">
                    <a:lumMod val="50000"/>
                  </a:schemeClr>
                </a:solidFill>
                <a:latin typeface="Arial" pitchFamily="34" charset="0"/>
                <a:cs typeface="Arial" pitchFamily="34" charset="0"/>
              </a:rPr>
              <a:t>) </a:t>
            </a:r>
            <a:r>
              <a:rPr lang="fa-IR" sz="2800" dirty="0">
                <a:solidFill>
                  <a:schemeClr val="accent1">
                    <a:lumMod val="50000"/>
                  </a:schemeClr>
                </a:solidFill>
                <a:cs typeface="B Nazanin" panose="00000400000000000000" pitchFamily="2" charset="-78"/>
              </a:rPr>
              <a:t>تاثیرگذار بود.</a:t>
            </a:r>
            <a:endParaRPr lang="en-US" sz="2800" dirty="0">
              <a:solidFill>
                <a:schemeClr val="accent1">
                  <a:lumMod val="50000"/>
                </a:schemeClr>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609" y="3164682"/>
            <a:ext cx="3707663" cy="2488037"/>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266" y="4408700"/>
            <a:ext cx="2965798" cy="2287006"/>
          </a:xfrm>
          <a:prstGeom prst="rect">
            <a:avLst/>
          </a:prstGeom>
          <a:ln>
            <a:noFill/>
          </a:ln>
          <a:effectLst>
            <a:softEdge rad="112500"/>
          </a:effectLst>
        </p:spPr>
      </p:pic>
    </p:spTree>
    <p:extLst>
      <p:ext uri="{BB962C8B-B14F-4D97-AF65-F5344CB8AC3E}">
        <p14:creationId xmlns:p14="http://schemas.microsoft.com/office/powerpoint/2010/main" val="3629384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645" y="360609"/>
            <a:ext cx="10470524" cy="6227218"/>
          </a:xfrm>
        </p:spPr>
        <p:txBody>
          <a:bodyPr>
            <a:normAutofit/>
          </a:bodyPr>
          <a:lstStyle/>
          <a:p>
            <a:pPr algn="r" rtl="1"/>
            <a:r>
              <a:rPr lang="fa-IR" sz="2800" b="1" dirty="0">
                <a:solidFill>
                  <a:srgbClr val="C00000"/>
                </a:solidFill>
                <a:cs typeface="B Nazanin" panose="00000400000000000000" pitchFamily="2" charset="-78"/>
              </a:rPr>
              <a:t>سیاهدانه (</a:t>
            </a:r>
            <a:r>
              <a:rPr lang="en-US" sz="2800" dirty="0">
                <a:solidFill>
                  <a:srgbClr val="C00000"/>
                </a:solidFill>
                <a:latin typeface="Arial" pitchFamily="34" charset="0"/>
                <a:cs typeface="Arial" pitchFamily="34" charset="0"/>
              </a:rPr>
              <a:t>nigella sativa</a:t>
            </a:r>
            <a:r>
              <a:rPr lang="fa-IR" sz="2800" b="1" dirty="0">
                <a:solidFill>
                  <a:srgbClr val="C00000"/>
                </a:solidFill>
                <a:cs typeface="B Nazanin" panose="00000400000000000000" pitchFamily="2" charset="-78"/>
              </a:rPr>
              <a:t>)</a:t>
            </a:r>
            <a:r>
              <a:rPr lang="fa-IR" sz="2400" b="1" dirty="0">
                <a:solidFill>
                  <a:schemeClr val="accent2">
                    <a:lumMod val="75000"/>
                  </a:schemeClr>
                </a:solidFill>
                <a:cs typeface="B Nazanin" panose="00000400000000000000" pitchFamily="2" charset="-78"/>
              </a:rPr>
              <a:t/>
            </a:r>
            <a:br>
              <a:rPr lang="fa-IR" sz="2400" b="1" dirty="0">
                <a:solidFill>
                  <a:schemeClr val="accent2">
                    <a:lumMod val="75000"/>
                  </a:schemeClr>
                </a:solidFill>
                <a:cs typeface="B Nazanin" panose="00000400000000000000" pitchFamily="2" charset="-78"/>
              </a:rPr>
            </a:br>
            <a:r>
              <a:rPr lang="fa-IR" sz="2400" b="1" dirty="0">
                <a:solidFill>
                  <a:schemeClr val="accent2">
                    <a:lumMod val="75000"/>
                  </a:schemeClr>
                </a:solidFill>
                <a:cs typeface="B Nazanin" panose="00000400000000000000" pitchFamily="2" charset="-78"/>
              </a:rPr>
              <a:t>سیاهدانه</a:t>
            </a:r>
            <a:r>
              <a:rPr lang="fa-IR" sz="2400" dirty="0">
                <a:solidFill>
                  <a:srgbClr val="C00000"/>
                </a:solidFill>
                <a:cs typeface="B Nazanin" panose="00000400000000000000" pitchFamily="2" charset="-78"/>
              </a:rPr>
              <a:t> </a:t>
            </a:r>
            <a:r>
              <a:rPr lang="fa-IR" sz="2400" dirty="0">
                <a:solidFill>
                  <a:schemeClr val="accent2">
                    <a:lumMod val="75000"/>
                  </a:schemeClr>
                </a:solidFill>
                <a:cs typeface="B Nazanin" panose="00000400000000000000" pitchFamily="2" charset="-78"/>
              </a:rPr>
              <a:t>گیاهی اصیل از </a:t>
            </a:r>
            <a:r>
              <a:rPr lang="fa-IR" sz="2400" b="1" dirty="0">
                <a:solidFill>
                  <a:schemeClr val="accent2">
                    <a:lumMod val="75000"/>
                  </a:schemeClr>
                </a:solidFill>
                <a:cs typeface="B Nazanin" panose="00000400000000000000" pitchFamily="2" charset="-78"/>
              </a:rPr>
              <a:t>مدیترانه</a:t>
            </a:r>
            <a:r>
              <a:rPr lang="fa-IR" sz="2400" dirty="0">
                <a:solidFill>
                  <a:schemeClr val="accent2">
                    <a:lumMod val="75000"/>
                  </a:schemeClr>
                </a:solidFill>
                <a:cs typeface="B Nazanin" panose="00000400000000000000" pitchFamily="2" charset="-78"/>
              </a:rPr>
              <a:t> تا </a:t>
            </a:r>
            <a:r>
              <a:rPr lang="fa-IR" sz="2400" b="1" dirty="0">
                <a:solidFill>
                  <a:schemeClr val="accent2">
                    <a:lumMod val="75000"/>
                  </a:schemeClr>
                </a:solidFill>
                <a:cs typeface="B Nazanin" panose="00000400000000000000" pitchFamily="2" charset="-78"/>
              </a:rPr>
              <a:t>غرب</a:t>
            </a:r>
            <a:r>
              <a:rPr lang="fa-IR" sz="2400" dirty="0">
                <a:solidFill>
                  <a:schemeClr val="accent2">
                    <a:lumMod val="75000"/>
                  </a:schemeClr>
                </a:solidFill>
                <a:cs typeface="B Nazanin" panose="00000400000000000000" pitchFamily="2" charset="-78"/>
              </a:rPr>
              <a:t> </a:t>
            </a:r>
            <a:r>
              <a:rPr lang="fa-IR" sz="2400" b="1" dirty="0">
                <a:solidFill>
                  <a:schemeClr val="accent2">
                    <a:lumMod val="75000"/>
                  </a:schemeClr>
                </a:solidFill>
                <a:cs typeface="B Nazanin" panose="00000400000000000000" pitchFamily="2" charset="-78"/>
              </a:rPr>
              <a:t>آسیا</a:t>
            </a:r>
            <a:r>
              <a:rPr lang="fa-IR" sz="2400" dirty="0">
                <a:solidFill>
                  <a:schemeClr val="accent2">
                    <a:lumMod val="75000"/>
                  </a:schemeClr>
                </a:solidFill>
                <a:cs typeface="B Nazanin" panose="00000400000000000000" pitchFamily="2" charset="-78"/>
              </a:rPr>
              <a:t> و </a:t>
            </a:r>
            <a:r>
              <a:rPr lang="fa-IR" sz="2400" b="1" dirty="0">
                <a:solidFill>
                  <a:schemeClr val="accent2">
                    <a:lumMod val="75000"/>
                  </a:schemeClr>
                </a:solidFill>
                <a:cs typeface="B Nazanin" panose="00000400000000000000" pitchFamily="2" charset="-78"/>
              </a:rPr>
              <a:t>شمال</a:t>
            </a:r>
            <a:r>
              <a:rPr lang="fa-IR" sz="2400" dirty="0">
                <a:solidFill>
                  <a:schemeClr val="accent2">
                    <a:lumMod val="75000"/>
                  </a:schemeClr>
                </a:solidFill>
                <a:cs typeface="B Nazanin" panose="00000400000000000000" pitchFamily="2" charset="-78"/>
              </a:rPr>
              <a:t> </a:t>
            </a:r>
            <a:r>
              <a:rPr lang="fa-IR" sz="2400" b="1" dirty="0">
                <a:solidFill>
                  <a:schemeClr val="accent2">
                    <a:lumMod val="75000"/>
                  </a:schemeClr>
                </a:solidFill>
                <a:cs typeface="B Nazanin" panose="00000400000000000000" pitchFamily="2" charset="-78"/>
              </a:rPr>
              <a:t>هند</a:t>
            </a:r>
            <a:r>
              <a:rPr lang="fa-IR" sz="2400" dirty="0">
                <a:solidFill>
                  <a:schemeClr val="accent2">
                    <a:lumMod val="75000"/>
                  </a:schemeClr>
                </a:solidFill>
                <a:cs typeface="B Nazanin" panose="00000400000000000000" pitchFamily="2" charset="-78"/>
              </a:rPr>
              <a:t> می باشد که به طور گسترده در </a:t>
            </a:r>
            <a:r>
              <a:rPr lang="fa-IR" sz="2400" b="1" dirty="0">
                <a:solidFill>
                  <a:schemeClr val="accent2">
                    <a:lumMod val="75000"/>
                  </a:schemeClr>
                </a:solidFill>
                <a:cs typeface="B Nazanin" panose="00000400000000000000" pitchFamily="2" charset="-78"/>
              </a:rPr>
              <a:t>هند</a:t>
            </a:r>
            <a:r>
              <a:rPr lang="fa-IR" sz="2400" dirty="0">
                <a:solidFill>
                  <a:schemeClr val="accent2">
                    <a:lumMod val="75000"/>
                  </a:schemeClr>
                </a:solidFill>
                <a:cs typeface="B Nazanin" panose="00000400000000000000" pitchFamily="2" charset="-78"/>
              </a:rPr>
              <a:t>، </a:t>
            </a:r>
            <a:r>
              <a:rPr lang="fa-IR" sz="2400" b="1" dirty="0">
                <a:solidFill>
                  <a:schemeClr val="accent2">
                    <a:lumMod val="75000"/>
                  </a:schemeClr>
                </a:solidFill>
                <a:cs typeface="B Nazanin" panose="00000400000000000000" pitchFamily="2" charset="-78"/>
              </a:rPr>
              <a:t>بنگلادش</a:t>
            </a:r>
            <a:r>
              <a:rPr lang="fa-IR" sz="2400" dirty="0">
                <a:solidFill>
                  <a:schemeClr val="accent2">
                    <a:lumMod val="75000"/>
                  </a:schemeClr>
                </a:solidFill>
                <a:cs typeface="B Nazanin" panose="00000400000000000000" pitchFamily="2" charset="-78"/>
              </a:rPr>
              <a:t>، </a:t>
            </a:r>
            <a:r>
              <a:rPr lang="fa-IR" sz="2400" b="1" dirty="0">
                <a:solidFill>
                  <a:schemeClr val="accent2">
                    <a:lumMod val="75000"/>
                  </a:schemeClr>
                </a:solidFill>
                <a:cs typeface="B Nazanin" panose="00000400000000000000" pitchFamily="2" charset="-78"/>
              </a:rPr>
              <a:t>نپال</a:t>
            </a:r>
            <a:r>
              <a:rPr lang="fa-IR" sz="2400" dirty="0">
                <a:solidFill>
                  <a:schemeClr val="accent2">
                    <a:lumMod val="75000"/>
                  </a:schemeClr>
                </a:solidFill>
                <a:cs typeface="B Nazanin" panose="00000400000000000000" pitchFamily="2" charset="-78"/>
              </a:rPr>
              <a:t>، </a:t>
            </a:r>
            <a:r>
              <a:rPr lang="fa-IR" sz="2400" b="1" dirty="0">
                <a:solidFill>
                  <a:schemeClr val="accent2">
                    <a:lumMod val="75000"/>
                  </a:schemeClr>
                </a:solidFill>
                <a:cs typeface="B Nazanin" panose="00000400000000000000" pitchFamily="2" charset="-78"/>
              </a:rPr>
              <a:t>سریلانکا</a:t>
            </a:r>
            <a:r>
              <a:rPr lang="fa-IR" sz="2400" dirty="0">
                <a:solidFill>
                  <a:schemeClr val="accent2">
                    <a:lumMod val="75000"/>
                  </a:schemeClr>
                </a:solidFill>
                <a:cs typeface="B Nazanin" panose="00000400000000000000" pitchFamily="2" charset="-78"/>
              </a:rPr>
              <a:t>، </a:t>
            </a:r>
            <a:r>
              <a:rPr lang="fa-IR" sz="2400" b="1" dirty="0">
                <a:solidFill>
                  <a:schemeClr val="accent2">
                    <a:lumMod val="75000"/>
                  </a:schemeClr>
                </a:solidFill>
                <a:cs typeface="B Nazanin" panose="00000400000000000000" pitchFamily="2" charset="-78"/>
              </a:rPr>
              <a:t>عراق</a:t>
            </a:r>
            <a:r>
              <a:rPr lang="fa-IR" sz="2400" dirty="0">
                <a:solidFill>
                  <a:schemeClr val="accent2">
                    <a:lumMod val="75000"/>
                  </a:schemeClr>
                </a:solidFill>
                <a:cs typeface="B Nazanin" panose="00000400000000000000" pitchFamily="2" charset="-78"/>
              </a:rPr>
              <a:t> و </a:t>
            </a:r>
            <a:r>
              <a:rPr lang="fa-IR" sz="2400" b="1" dirty="0">
                <a:solidFill>
                  <a:schemeClr val="accent2">
                    <a:lumMod val="75000"/>
                  </a:schemeClr>
                </a:solidFill>
                <a:cs typeface="B Nazanin" panose="00000400000000000000" pitchFamily="2" charset="-78"/>
              </a:rPr>
              <a:t>پاکستان</a:t>
            </a:r>
            <a:r>
              <a:rPr lang="fa-IR" sz="2400" dirty="0">
                <a:solidFill>
                  <a:schemeClr val="accent2">
                    <a:lumMod val="75000"/>
                  </a:schemeClr>
                </a:solidFill>
                <a:cs typeface="B Nazanin" panose="00000400000000000000" pitchFamily="2" charset="-78"/>
              </a:rPr>
              <a:t> تولید می شود.</a:t>
            </a:r>
            <a:br>
              <a:rPr lang="fa-IR" sz="2400" dirty="0">
                <a:solidFill>
                  <a:schemeClr val="accent2">
                    <a:lumMod val="75000"/>
                  </a:schemeClr>
                </a:solidFill>
                <a:cs typeface="B Nazanin" panose="00000400000000000000" pitchFamily="2" charset="-78"/>
              </a:rPr>
            </a:br>
            <a:r>
              <a:rPr lang="fa-IR" sz="2400" dirty="0">
                <a:solidFill>
                  <a:schemeClr val="accent2">
                    <a:lumMod val="75000"/>
                  </a:schemeClr>
                </a:solidFill>
                <a:cs typeface="B Nazanin" panose="00000400000000000000" pitchFamily="2" charset="-78"/>
              </a:rPr>
              <a:t>این گیاه حاوی مواد موثره ای به نام تیموکینون است و اثر آنتی اکسیدانی دارد. علاوه بر این سیاهدانه می تواند اشتها و وزن را کاهش دهد و قندخون را کاهش دهد.</a:t>
            </a:r>
            <a:br>
              <a:rPr lang="fa-IR" sz="2400" dirty="0">
                <a:solidFill>
                  <a:schemeClr val="accent2">
                    <a:lumMod val="75000"/>
                  </a:schemeClr>
                </a:solidFill>
                <a:cs typeface="B Nazanin" panose="00000400000000000000" pitchFamily="2" charset="-78"/>
              </a:rPr>
            </a:br>
            <a:r>
              <a:rPr lang="fa-IR" sz="2400" dirty="0">
                <a:solidFill>
                  <a:schemeClr val="accent2">
                    <a:lumMod val="75000"/>
                  </a:schemeClr>
                </a:solidFill>
                <a:cs typeface="B Nazanin" panose="00000400000000000000" pitchFamily="2" charset="-78"/>
              </a:rPr>
              <a:t>روغن سیاهدانه (</a:t>
            </a:r>
            <a:r>
              <a:rPr lang="en-US" sz="2000" b="1" dirty="0">
                <a:solidFill>
                  <a:schemeClr val="accent2">
                    <a:lumMod val="75000"/>
                  </a:schemeClr>
                </a:solidFill>
                <a:latin typeface="Arial" pitchFamily="34" charset="0"/>
                <a:cs typeface="Arial" pitchFamily="34" charset="0"/>
              </a:rPr>
              <a:t>1350 mg/day</a:t>
            </a:r>
            <a:r>
              <a:rPr lang="fa-IR" sz="2400" dirty="0">
                <a:solidFill>
                  <a:schemeClr val="accent2">
                    <a:lumMod val="75000"/>
                  </a:schemeClr>
                </a:solidFill>
                <a:cs typeface="B Nazanin" panose="00000400000000000000" pitchFamily="2" charset="-78"/>
              </a:rPr>
              <a:t> به مدت </a:t>
            </a:r>
            <a:r>
              <a:rPr lang="en-US" sz="2000" b="1" dirty="0">
                <a:solidFill>
                  <a:schemeClr val="accent2">
                    <a:lumMod val="75000"/>
                  </a:schemeClr>
                </a:solidFill>
                <a:latin typeface="Arial" pitchFamily="34" charset="0"/>
                <a:cs typeface="Arial" pitchFamily="34" charset="0"/>
              </a:rPr>
              <a:t>3</a:t>
            </a:r>
            <a:r>
              <a:rPr lang="fa-IR" sz="2400" b="1" dirty="0">
                <a:solidFill>
                  <a:schemeClr val="accent2">
                    <a:lumMod val="75000"/>
                  </a:schemeClr>
                </a:solidFill>
                <a:cs typeface="B Nazanin" panose="00000400000000000000" pitchFamily="2" charset="-78"/>
              </a:rPr>
              <a:t> ماه </a:t>
            </a:r>
            <a:r>
              <a:rPr lang="fa-IR" sz="2400" dirty="0">
                <a:solidFill>
                  <a:schemeClr val="accent2">
                    <a:lumMod val="75000"/>
                  </a:schemeClr>
                </a:solidFill>
                <a:cs typeface="B Nazanin" panose="00000400000000000000" pitchFamily="2" charset="-78"/>
              </a:rPr>
              <a:t>) در افرادی که به تازگی دیابت </a:t>
            </a:r>
            <a:r>
              <a:rPr lang="fa-IR" sz="2400" b="1" dirty="0">
                <a:solidFill>
                  <a:schemeClr val="accent2">
                    <a:lumMod val="75000"/>
                  </a:schemeClr>
                </a:solidFill>
                <a:cs typeface="B Nazanin" panose="00000400000000000000" pitchFamily="2" charset="-78"/>
              </a:rPr>
              <a:t>نوع </a:t>
            </a:r>
            <a:r>
              <a:rPr lang="en-US" sz="2000" b="1" dirty="0">
                <a:solidFill>
                  <a:schemeClr val="accent2">
                    <a:lumMod val="75000"/>
                  </a:schemeClr>
                </a:solidFill>
                <a:latin typeface="Arial" pitchFamily="34" charset="0"/>
                <a:cs typeface="Arial" pitchFamily="34" charset="0"/>
              </a:rPr>
              <a:t>2</a:t>
            </a:r>
            <a:r>
              <a:rPr lang="fa-IR" sz="2400" b="1" dirty="0">
                <a:solidFill>
                  <a:schemeClr val="accent2">
                    <a:lumMod val="75000"/>
                  </a:schemeClr>
                </a:solidFill>
                <a:cs typeface="B Nazanin" panose="00000400000000000000" pitchFamily="2" charset="-78"/>
              </a:rPr>
              <a:t> </a:t>
            </a:r>
            <a:r>
              <a:rPr lang="fa-IR" sz="2400" dirty="0">
                <a:solidFill>
                  <a:schemeClr val="accent2">
                    <a:lumMod val="75000"/>
                  </a:schemeClr>
                </a:solidFill>
                <a:cs typeface="B Nazanin" panose="00000400000000000000" pitchFamily="2" charset="-78"/>
              </a:rPr>
              <a:t>در آن ها تشخیص داده شده بود، در مقایسه با متفورمین در کاهش </a:t>
            </a:r>
            <a:r>
              <a:rPr lang="en-US" sz="2000" b="1" dirty="0">
                <a:solidFill>
                  <a:schemeClr val="accent2">
                    <a:lumMod val="75000"/>
                  </a:schemeClr>
                </a:solidFill>
                <a:latin typeface="Arial" pitchFamily="34" charset="0"/>
                <a:cs typeface="Arial" pitchFamily="34" charset="0"/>
              </a:rPr>
              <a:t>FBS</a:t>
            </a:r>
            <a:r>
              <a:rPr lang="en-US" sz="2000" dirty="0">
                <a:solidFill>
                  <a:schemeClr val="accent2">
                    <a:lumMod val="75000"/>
                  </a:schemeClr>
                </a:solidFill>
                <a:cs typeface="B Nazanin" panose="00000400000000000000" pitchFamily="2" charset="-78"/>
              </a:rPr>
              <a:t> </a:t>
            </a:r>
            <a:r>
              <a:rPr lang="fa-IR" sz="2000" b="1" dirty="0">
                <a:solidFill>
                  <a:schemeClr val="accent2">
                    <a:lumMod val="75000"/>
                  </a:schemeClr>
                </a:solidFill>
                <a:latin typeface="Arial" pitchFamily="34" charset="0"/>
                <a:cs typeface="Arial" pitchFamily="34" charset="0"/>
              </a:rPr>
              <a:t>، </a:t>
            </a:r>
            <a:r>
              <a:rPr lang="en-US" sz="2000" b="1" dirty="0">
                <a:solidFill>
                  <a:schemeClr val="accent2">
                    <a:lumMod val="75000"/>
                  </a:schemeClr>
                </a:solidFill>
                <a:latin typeface="Arial" pitchFamily="34" charset="0"/>
                <a:cs typeface="Arial" pitchFamily="34" charset="0"/>
              </a:rPr>
              <a:t>2hpp</a:t>
            </a:r>
            <a:r>
              <a:rPr lang="fa-IR" sz="2000" b="1" dirty="0">
                <a:solidFill>
                  <a:schemeClr val="accent2">
                    <a:lumMod val="75000"/>
                  </a:schemeClr>
                </a:solidFill>
                <a:latin typeface="Arial" pitchFamily="34" charset="0"/>
                <a:cs typeface="Arial" pitchFamily="34" charset="0"/>
              </a:rPr>
              <a:t> و </a:t>
            </a:r>
            <a:r>
              <a:rPr lang="en-US" sz="2000" b="1" dirty="0">
                <a:solidFill>
                  <a:schemeClr val="accent2">
                    <a:lumMod val="75000"/>
                  </a:schemeClr>
                </a:solidFill>
                <a:latin typeface="Arial" pitchFamily="34" charset="0"/>
                <a:cs typeface="Arial" pitchFamily="34" charset="0"/>
              </a:rPr>
              <a:t>A1C</a:t>
            </a:r>
            <a:r>
              <a:rPr lang="fa-IR" sz="2400" dirty="0">
                <a:solidFill>
                  <a:schemeClr val="accent2">
                    <a:lumMod val="75000"/>
                  </a:schemeClr>
                </a:solidFill>
                <a:cs typeface="B Nazanin" panose="00000400000000000000" pitchFamily="2" charset="-78"/>
              </a:rPr>
              <a:t> تاثیرگذار بود.</a:t>
            </a:r>
            <a:endParaRPr lang="en-US" sz="2400" dirty="0">
              <a:solidFill>
                <a:schemeClr val="accent2">
                  <a:lumMod val="75000"/>
                </a:schemeClr>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332" y="4390749"/>
            <a:ext cx="3152146" cy="2109243"/>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26576">
            <a:off x="2705356" y="3626191"/>
            <a:ext cx="2483995" cy="2340939"/>
          </a:xfrm>
          <a:prstGeom prst="rect">
            <a:avLst/>
          </a:prstGeom>
          <a:ln>
            <a:noFill/>
          </a:ln>
          <a:effectLst>
            <a:softEdge rad="112500"/>
          </a:effectLst>
        </p:spPr>
      </p:pic>
    </p:spTree>
    <p:extLst>
      <p:ext uri="{BB962C8B-B14F-4D97-AF65-F5344CB8AC3E}">
        <p14:creationId xmlns:p14="http://schemas.microsoft.com/office/powerpoint/2010/main" val="3365888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735" y="309092"/>
            <a:ext cx="10509161" cy="6387921"/>
          </a:xfrm>
        </p:spPr>
        <p:txBody>
          <a:bodyPr>
            <a:normAutofit/>
          </a:bodyPr>
          <a:lstStyle/>
          <a:p>
            <a:pPr algn="r" rtl="1"/>
            <a:r>
              <a:rPr lang="fa-IR" sz="3200" b="1" dirty="0">
                <a:solidFill>
                  <a:srgbClr val="C00000"/>
                </a:solidFill>
                <a:cs typeface="B Nazanin" panose="00000400000000000000" pitchFamily="2" charset="-78"/>
              </a:rPr>
              <a:t>برگ توت (</a:t>
            </a:r>
            <a:r>
              <a:rPr lang="en-US" sz="2800" dirty="0">
                <a:solidFill>
                  <a:srgbClr val="C00000"/>
                </a:solidFill>
                <a:latin typeface="Arial" pitchFamily="34" charset="0"/>
                <a:cs typeface="Arial" pitchFamily="34" charset="0"/>
              </a:rPr>
              <a:t>mulberry</a:t>
            </a:r>
            <a:r>
              <a:rPr lang="en-US" sz="2800" dirty="0">
                <a:solidFill>
                  <a:schemeClr val="accent1">
                    <a:lumMod val="50000"/>
                  </a:schemeClr>
                </a:solidFill>
                <a:latin typeface="Arial" pitchFamily="34" charset="0"/>
                <a:cs typeface="Arial" pitchFamily="34" charset="0"/>
              </a:rPr>
              <a:t> </a:t>
            </a:r>
            <a:r>
              <a:rPr lang="en-US" sz="2800" dirty="0">
                <a:solidFill>
                  <a:srgbClr val="C00000"/>
                </a:solidFill>
                <a:latin typeface="Arial" pitchFamily="34" charset="0"/>
                <a:cs typeface="Arial" pitchFamily="34" charset="0"/>
              </a:rPr>
              <a:t>leaves</a:t>
            </a:r>
            <a:r>
              <a:rPr lang="fa-IR" sz="3200" b="1" dirty="0">
                <a:solidFill>
                  <a:srgbClr val="C00000"/>
                </a:solidFill>
                <a:cs typeface="B Nazanin" panose="00000400000000000000" pitchFamily="2" charset="-78"/>
              </a:rPr>
              <a:t>)</a:t>
            </a:r>
            <a:r>
              <a:rPr lang="fa-IR" sz="2800" b="1" dirty="0">
                <a:solidFill>
                  <a:schemeClr val="accent2">
                    <a:lumMod val="75000"/>
                  </a:schemeClr>
                </a:solidFill>
                <a:cs typeface="B Nazanin" panose="00000400000000000000" pitchFamily="2" charset="-78"/>
              </a:rPr>
              <a:t/>
            </a:r>
            <a:br>
              <a:rPr lang="fa-IR" sz="2800" b="1" dirty="0">
                <a:solidFill>
                  <a:schemeClr val="accent2">
                    <a:lumMod val="75000"/>
                  </a:schemeClr>
                </a:solidFill>
                <a:cs typeface="B Nazanin" panose="00000400000000000000" pitchFamily="2" charset="-78"/>
              </a:rPr>
            </a:br>
            <a:r>
              <a:rPr lang="fa-IR" sz="2800" b="1" dirty="0">
                <a:solidFill>
                  <a:schemeClr val="accent2">
                    <a:lumMod val="75000"/>
                  </a:schemeClr>
                </a:solidFill>
                <a:cs typeface="B Nazanin" panose="00000400000000000000" pitchFamily="2" charset="-78"/>
              </a:rPr>
              <a:t>توت</a:t>
            </a:r>
            <a:r>
              <a:rPr lang="fa-IR" sz="2800" dirty="0">
                <a:solidFill>
                  <a:srgbClr val="C00000"/>
                </a:solidFill>
                <a:cs typeface="B Nazanin" panose="00000400000000000000" pitchFamily="2" charset="-78"/>
              </a:rPr>
              <a:t> </a:t>
            </a:r>
            <a:r>
              <a:rPr lang="fa-IR" sz="2800" dirty="0">
                <a:solidFill>
                  <a:schemeClr val="accent2">
                    <a:lumMod val="75000"/>
                  </a:schemeClr>
                </a:solidFill>
                <a:cs typeface="B Nazanin" panose="00000400000000000000" pitchFamily="2" charset="-78"/>
              </a:rPr>
              <a:t>معمولا در کوه های منطقه گرمسیری مثل </a:t>
            </a:r>
            <a:r>
              <a:rPr lang="fa-IR" sz="2800" b="1" dirty="0">
                <a:solidFill>
                  <a:schemeClr val="accent2">
                    <a:lumMod val="75000"/>
                  </a:schemeClr>
                </a:solidFill>
                <a:cs typeface="B Nazanin" panose="00000400000000000000" pitchFamily="2" charset="-78"/>
              </a:rPr>
              <a:t>آسیا</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خاورمیانه</a:t>
            </a:r>
            <a:r>
              <a:rPr lang="fa-IR" sz="2800" dirty="0">
                <a:solidFill>
                  <a:schemeClr val="accent2">
                    <a:lumMod val="75000"/>
                  </a:schemeClr>
                </a:solidFill>
                <a:cs typeface="B Nazanin" panose="00000400000000000000" pitchFamily="2" charset="-78"/>
              </a:rPr>
              <a:t> و </a:t>
            </a:r>
            <a:r>
              <a:rPr lang="fa-IR" sz="2800" b="1" dirty="0">
                <a:solidFill>
                  <a:schemeClr val="accent2">
                    <a:lumMod val="75000"/>
                  </a:schemeClr>
                </a:solidFill>
                <a:cs typeface="B Nazanin" panose="00000400000000000000" pitchFamily="2" charset="-78"/>
              </a:rPr>
              <a:t>آمریکای</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جنوبی</a:t>
            </a:r>
            <a:r>
              <a:rPr lang="fa-IR" sz="2800" dirty="0">
                <a:solidFill>
                  <a:schemeClr val="accent2">
                    <a:lumMod val="75000"/>
                  </a:schemeClr>
                </a:solidFill>
                <a:cs typeface="B Nazanin" panose="00000400000000000000" pitchFamily="2" charset="-78"/>
              </a:rPr>
              <a:t> کشت میشود. برگ توت برای درمان دیابت </a:t>
            </a:r>
            <a:r>
              <a:rPr lang="fa-IR" sz="2800" b="1" dirty="0">
                <a:solidFill>
                  <a:schemeClr val="accent2">
                    <a:lumMod val="75000"/>
                  </a:schemeClr>
                </a:solidFill>
                <a:cs typeface="B Nazanin" panose="00000400000000000000" pitchFamily="2" charset="-78"/>
              </a:rPr>
              <a:t>نوع</a:t>
            </a:r>
            <a:r>
              <a:rPr lang="en-US" sz="2400" b="1" dirty="0">
                <a:solidFill>
                  <a:schemeClr val="accent2">
                    <a:lumMod val="75000"/>
                  </a:schemeClr>
                </a:solidFill>
                <a:latin typeface="Arial" pitchFamily="34" charset="0"/>
                <a:cs typeface="Arial" pitchFamily="34" charset="0"/>
              </a:rPr>
              <a:t>2</a:t>
            </a:r>
            <a:r>
              <a:rPr lang="fa-IR" sz="2800" dirty="0">
                <a:solidFill>
                  <a:schemeClr val="accent2">
                    <a:lumMod val="75000"/>
                  </a:schemeClr>
                </a:solidFill>
                <a:cs typeface="B Nazanin" panose="00000400000000000000" pitchFamily="2" charset="-78"/>
              </a:rPr>
              <a:t> دارای مزیت می باشد.</a:t>
            </a:r>
            <a:br>
              <a:rPr lang="fa-IR" sz="2800" dirty="0">
                <a:solidFill>
                  <a:schemeClr val="accent2">
                    <a:lumMod val="75000"/>
                  </a:schemeClr>
                </a:solidFill>
                <a:cs typeface="B Nazanin" panose="00000400000000000000" pitchFamily="2" charset="-78"/>
              </a:rPr>
            </a:br>
            <a:r>
              <a:rPr lang="fa-IR" sz="2800" dirty="0">
                <a:solidFill>
                  <a:schemeClr val="accent2">
                    <a:lumMod val="75000"/>
                  </a:schemeClr>
                </a:solidFill>
                <a:cs typeface="B Nazanin" panose="00000400000000000000" pitchFamily="2" charset="-78"/>
              </a:rPr>
              <a:t/>
            </a:r>
            <a:br>
              <a:rPr lang="fa-IR" sz="2800" dirty="0">
                <a:solidFill>
                  <a:schemeClr val="accent2">
                    <a:lumMod val="75000"/>
                  </a:schemeClr>
                </a:solidFill>
                <a:cs typeface="B Nazanin" panose="00000400000000000000" pitchFamily="2" charset="-78"/>
              </a:rPr>
            </a:br>
            <a:r>
              <a:rPr lang="fa-IR" sz="2800" dirty="0">
                <a:solidFill>
                  <a:schemeClr val="accent2">
                    <a:lumMod val="75000"/>
                  </a:schemeClr>
                </a:solidFill>
                <a:cs typeface="B Nazanin" panose="00000400000000000000" pitchFamily="2" charset="-78"/>
              </a:rPr>
              <a:t>طبق مطالعات </a:t>
            </a:r>
            <a:r>
              <a:rPr lang="en-US" sz="2000" b="1" dirty="0">
                <a:solidFill>
                  <a:schemeClr val="accent2">
                    <a:lumMod val="75000"/>
                  </a:schemeClr>
                </a:solidFill>
                <a:latin typeface="Arial" pitchFamily="34" charset="0"/>
                <a:cs typeface="Arial" pitchFamily="34" charset="0"/>
              </a:rPr>
              <a:t>Riche</a:t>
            </a:r>
            <a:r>
              <a:rPr lang="fa-IR" sz="20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و</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همکاران</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برگ</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توت</a:t>
            </a:r>
            <a:r>
              <a:rPr lang="fa-IR" sz="2800" dirty="0">
                <a:solidFill>
                  <a:schemeClr val="accent2">
                    <a:lumMod val="75000"/>
                  </a:schemeClr>
                </a:solidFill>
                <a:cs typeface="B Nazanin" panose="00000400000000000000" pitchFamily="2" charset="-78"/>
              </a:rPr>
              <a:t> (</a:t>
            </a:r>
            <a:r>
              <a:rPr lang="en-US" sz="2000" b="1" dirty="0">
                <a:solidFill>
                  <a:schemeClr val="accent2">
                    <a:lumMod val="75000"/>
                  </a:schemeClr>
                </a:solidFill>
                <a:latin typeface="Arial" pitchFamily="34" charset="0"/>
                <a:cs typeface="Arial" pitchFamily="34" charset="0"/>
              </a:rPr>
              <a:t>1000mg</a:t>
            </a:r>
            <a:r>
              <a:rPr lang="fa-IR" sz="2800" dirty="0">
                <a:solidFill>
                  <a:schemeClr val="accent2">
                    <a:lumMod val="75000"/>
                  </a:schemeClr>
                </a:solidFill>
                <a:cs typeface="B Nazanin" panose="00000400000000000000" pitchFamily="2" charset="-78"/>
              </a:rPr>
              <a:t>) </a:t>
            </a:r>
            <a:r>
              <a:rPr lang="en-US" sz="2800" dirty="0">
                <a:solidFill>
                  <a:schemeClr val="accent2">
                    <a:lumMod val="75000"/>
                  </a:schemeClr>
                </a:solidFill>
                <a:cs typeface="B Nazanin" panose="00000400000000000000" pitchFamily="2" charset="-78"/>
              </a:rPr>
              <a:t> </a:t>
            </a:r>
            <a:r>
              <a:rPr lang="en-US" sz="2400" b="1" dirty="0">
                <a:solidFill>
                  <a:schemeClr val="accent2">
                    <a:lumMod val="75000"/>
                  </a:schemeClr>
                </a:solidFill>
                <a:cs typeface="B Nazanin" panose="00000400000000000000" pitchFamily="2" charset="-78"/>
              </a:rPr>
              <a:t>3</a:t>
            </a:r>
            <a:r>
              <a:rPr lang="fa-IR" sz="2800" b="1" dirty="0">
                <a:solidFill>
                  <a:schemeClr val="accent2">
                    <a:lumMod val="75000"/>
                  </a:schemeClr>
                </a:solidFill>
                <a:cs typeface="B Nazanin" panose="00000400000000000000" pitchFamily="2" charset="-78"/>
              </a:rPr>
              <a:t>بار</a:t>
            </a:r>
            <a:r>
              <a:rPr lang="fa-IR" sz="2800" dirty="0">
                <a:solidFill>
                  <a:schemeClr val="accent2">
                    <a:lumMod val="75000"/>
                  </a:schemeClr>
                </a:solidFill>
                <a:cs typeface="B Nazanin" panose="00000400000000000000" pitchFamily="2" charset="-78"/>
              </a:rPr>
              <a:t> در روز همراه با وعده ی غذایی به مدت </a:t>
            </a:r>
            <a:r>
              <a:rPr lang="en-US" sz="2400" b="1" dirty="0">
                <a:solidFill>
                  <a:schemeClr val="accent2">
                    <a:lumMod val="75000"/>
                  </a:schemeClr>
                </a:solidFill>
                <a:cs typeface="B Nazanin" panose="00000400000000000000" pitchFamily="2" charset="-78"/>
              </a:rPr>
              <a:t>3</a:t>
            </a:r>
            <a:r>
              <a:rPr lang="fa-IR" sz="2800" b="1" dirty="0">
                <a:solidFill>
                  <a:schemeClr val="accent2">
                    <a:lumMod val="75000"/>
                  </a:schemeClr>
                </a:solidFill>
                <a:cs typeface="B Nazanin" panose="00000400000000000000" pitchFamily="2" charset="-78"/>
              </a:rPr>
              <a:t>ماه</a:t>
            </a:r>
            <a:r>
              <a:rPr lang="fa-IR" sz="2800" dirty="0">
                <a:solidFill>
                  <a:schemeClr val="accent2">
                    <a:lumMod val="75000"/>
                  </a:schemeClr>
                </a:solidFill>
                <a:cs typeface="B Nazanin" panose="00000400000000000000" pitchFamily="2" charset="-78"/>
              </a:rPr>
              <a:t> مصرف شد که درمقایسه با دارونما، بر کاهش میزان </a:t>
            </a:r>
            <a:r>
              <a:rPr lang="fa-IR" sz="2800" b="1" dirty="0">
                <a:solidFill>
                  <a:schemeClr val="accent2">
                    <a:lumMod val="75000"/>
                  </a:schemeClr>
                </a:solidFill>
                <a:cs typeface="B Nazanin" panose="00000400000000000000" pitchFamily="2" charset="-78"/>
              </a:rPr>
              <a:t>قندخون بعدازصرف غذا </a:t>
            </a:r>
            <a:r>
              <a:rPr lang="fa-IR" sz="2800" dirty="0">
                <a:solidFill>
                  <a:schemeClr val="accent2">
                    <a:lumMod val="75000"/>
                  </a:schemeClr>
                </a:solidFill>
                <a:cs typeface="B Nazanin" panose="00000400000000000000" pitchFamily="2" charset="-78"/>
              </a:rPr>
              <a:t>در افراد دیابتی </a:t>
            </a:r>
            <a:r>
              <a:rPr lang="fa-IR" sz="2800" b="1" dirty="0">
                <a:solidFill>
                  <a:schemeClr val="accent2">
                    <a:lumMod val="75000"/>
                  </a:schemeClr>
                </a:solidFill>
                <a:cs typeface="B Nazanin" panose="00000400000000000000" pitchFamily="2" charset="-78"/>
              </a:rPr>
              <a:t>نوع</a:t>
            </a:r>
            <a:r>
              <a:rPr lang="en-US" sz="2400" b="1" dirty="0">
                <a:solidFill>
                  <a:schemeClr val="accent2">
                    <a:lumMod val="75000"/>
                  </a:schemeClr>
                </a:solidFill>
                <a:cs typeface="B Nazanin" panose="00000400000000000000" pitchFamily="2" charset="-78"/>
              </a:rPr>
              <a:t>2</a:t>
            </a:r>
            <a:r>
              <a:rPr lang="fa-IR" sz="2400" dirty="0">
                <a:solidFill>
                  <a:schemeClr val="accent2">
                    <a:lumMod val="75000"/>
                  </a:schemeClr>
                </a:solidFill>
                <a:cs typeface="B Nazanin" panose="00000400000000000000" pitchFamily="2" charset="-78"/>
              </a:rPr>
              <a:t> </a:t>
            </a:r>
            <a:r>
              <a:rPr lang="fa-IR" sz="2800" dirty="0">
                <a:solidFill>
                  <a:schemeClr val="accent2">
                    <a:lumMod val="75000"/>
                  </a:schemeClr>
                </a:solidFill>
                <a:cs typeface="B Nazanin" panose="00000400000000000000" pitchFamily="2" charset="-78"/>
              </a:rPr>
              <a:t>اثرگذار بود.</a:t>
            </a:r>
            <a:endParaRPr lang="en-US" sz="2800" dirty="0">
              <a:solidFill>
                <a:schemeClr val="accent2">
                  <a:lumMod val="75000"/>
                </a:schemeClr>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212" y="3177057"/>
            <a:ext cx="3618494" cy="2351368"/>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760" y="4507195"/>
            <a:ext cx="2906576" cy="2042459"/>
          </a:xfrm>
          <a:prstGeom prst="rect">
            <a:avLst/>
          </a:prstGeom>
          <a:ln>
            <a:noFill/>
          </a:ln>
          <a:effectLst>
            <a:softEdge rad="112500"/>
          </a:effectLst>
        </p:spPr>
      </p:pic>
    </p:spTree>
    <p:extLst>
      <p:ext uri="{BB962C8B-B14F-4D97-AF65-F5344CB8AC3E}">
        <p14:creationId xmlns:p14="http://schemas.microsoft.com/office/powerpoint/2010/main" val="3596837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524" y="283335"/>
            <a:ext cx="10367493" cy="6340314"/>
          </a:xfrm>
        </p:spPr>
        <p:txBody>
          <a:bodyPr>
            <a:normAutofit/>
          </a:bodyPr>
          <a:lstStyle/>
          <a:p>
            <a:pPr algn="r" rtl="1"/>
            <a:r>
              <a:rPr lang="fa-IR" sz="3200" b="1" dirty="0">
                <a:solidFill>
                  <a:srgbClr val="C00000"/>
                </a:solidFill>
                <a:cs typeface="B Nazanin" panose="00000400000000000000" pitchFamily="2" charset="-78"/>
              </a:rPr>
              <a:t>چای بابونه (</a:t>
            </a:r>
            <a:r>
              <a:rPr lang="en-US" sz="2800" dirty="0">
                <a:solidFill>
                  <a:srgbClr val="C00000"/>
                </a:solidFill>
                <a:latin typeface="Arial" pitchFamily="34" charset="0"/>
                <a:cs typeface="Arial" pitchFamily="34" charset="0"/>
              </a:rPr>
              <a:t>chamomile tea</a:t>
            </a:r>
            <a:r>
              <a:rPr lang="fa-IR" sz="3200" b="1" dirty="0">
                <a:solidFill>
                  <a:srgbClr val="C00000"/>
                </a:solidFill>
                <a:cs typeface="B Nazanin" panose="00000400000000000000" pitchFamily="2" charset="-78"/>
              </a:rPr>
              <a:t>)</a:t>
            </a:r>
            <a:r>
              <a:rPr lang="fa-IR" sz="2800" b="1" dirty="0">
                <a:solidFill>
                  <a:schemeClr val="accent2">
                    <a:lumMod val="75000"/>
                  </a:schemeClr>
                </a:solidFill>
                <a:cs typeface="B Nazanin" panose="00000400000000000000" pitchFamily="2" charset="-78"/>
              </a:rPr>
              <a:t/>
            </a:r>
            <a:br>
              <a:rPr lang="fa-IR" sz="2800" b="1" dirty="0">
                <a:solidFill>
                  <a:schemeClr val="accent2">
                    <a:lumMod val="75000"/>
                  </a:schemeClr>
                </a:solidFill>
                <a:cs typeface="B Nazanin" panose="00000400000000000000" pitchFamily="2" charset="-78"/>
              </a:rPr>
            </a:br>
            <a:r>
              <a:rPr lang="fa-IR" sz="2800" b="1" dirty="0">
                <a:solidFill>
                  <a:schemeClr val="accent2">
                    <a:lumMod val="75000"/>
                  </a:schemeClr>
                </a:solidFill>
                <a:cs typeface="B Nazanin" panose="00000400000000000000" pitchFamily="2" charset="-78"/>
              </a:rPr>
              <a:t>بابونه</a:t>
            </a:r>
            <a:r>
              <a:rPr lang="fa-IR" sz="2800" dirty="0">
                <a:solidFill>
                  <a:schemeClr val="accent2">
                    <a:lumMod val="75000"/>
                  </a:schemeClr>
                </a:solidFill>
                <a:cs typeface="B Nazanin" panose="00000400000000000000" pitchFamily="2" charset="-78"/>
              </a:rPr>
              <a:t> گیاهی دارویی از </a:t>
            </a:r>
            <a:r>
              <a:rPr lang="fa-IR" sz="2800" b="1" dirty="0">
                <a:solidFill>
                  <a:schemeClr val="accent2">
                    <a:lumMod val="75000"/>
                  </a:schemeClr>
                </a:solidFill>
                <a:cs typeface="B Nazanin" panose="00000400000000000000" pitchFamily="2" charset="-78"/>
              </a:rPr>
              <a:t>اروپا</a:t>
            </a:r>
            <a:r>
              <a:rPr lang="fa-IR" sz="2800" dirty="0">
                <a:solidFill>
                  <a:schemeClr val="accent2">
                    <a:lumMod val="75000"/>
                  </a:schemeClr>
                </a:solidFill>
                <a:cs typeface="B Nazanin" panose="00000400000000000000" pitchFamily="2" charset="-78"/>
              </a:rPr>
              <a:t> و </a:t>
            </a:r>
            <a:r>
              <a:rPr lang="fa-IR" sz="2800" b="1" dirty="0">
                <a:solidFill>
                  <a:schemeClr val="accent2">
                    <a:lumMod val="75000"/>
                  </a:schemeClr>
                </a:solidFill>
                <a:cs typeface="B Nazanin" panose="00000400000000000000" pitchFamily="2" charset="-78"/>
              </a:rPr>
              <a:t>آسیای</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غربی</a:t>
            </a:r>
            <a:r>
              <a:rPr lang="fa-IR" sz="2800" dirty="0">
                <a:solidFill>
                  <a:schemeClr val="accent2">
                    <a:lumMod val="75000"/>
                  </a:schemeClr>
                </a:solidFill>
                <a:cs typeface="B Nazanin" panose="00000400000000000000" pitchFamily="2" charset="-78"/>
              </a:rPr>
              <a:t> است. گل بابونه معمولا به عنوان </a:t>
            </a:r>
            <a:r>
              <a:rPr lang="fa-IR" sz="2800" b="1" dirty="0">
                <a:solidFill>
                  <a:schemeClr val="accent2">
                    <a:lumMod val="75000"/>
                  </a:schemeClr>
                </a:solidFill>
                <a:cs typeface="B Nazanin" panose="00000400000000000000" pitchFamily="2" charset="-78"/>
              </a:rPr>
              <a:t>چای</a:t>
            </a:r>
            <a:r>
              <a:rPr lang="fa-IR" sz="2800" dirty="0">
                <a:solidFill>
                  <a:schemeClr val="accent2">
                    <a:lumMod val="75000"/>
                  </a:schemeClr>
                </a:solidFill>
                <a:cs typeface="B Nazanin" panose="00000400000000000000" pitchFamily="2" charset="-78"/>
              </a:rPr>
              <a:t> برای اهداف دارویی استفاده می شود.</a:t>
            </a:r>
            <a:br>
              <a:rPr lang="fa-IR" sz="2800" dirty="0">
                <a:solidFill>
                  <a:schemeClr val="accent2">
                    <a:lumMod val="75000"/>
                  </a:schemeClr>
                </a:solidFill>
                <a:cs typeface="B Nazanin" panose="00000400000000000000" pitchFamily="2" charset="-78"/>
              </a:rPr>
            </a:br>
            <a:r>
              <a:rPr lang="fa-IR" sz="2800" dirty="0">
                <a:solidFill>
                  <a:schemeClr val="accent2">
                    <a:lumMod val="75000"/>
                  </a:schemeClr>
                </a:solidFill>
                <a:cs typeface="B Nazanin" panose="00000400000000000000" pitchFamily="2" charset="-78"/>
              </a:rPr>
              <a:t/>
            </a:r>
            <a:br>
              <a:rPr lang="fa-IR" sz="2800" dirty="0">
                <a:solidFill>
                  <a:schemeClr val="accent2">
                    <a:lumMod val="75000"/>
                  </a:schemeClr>
                </a:solidFill>
                <a:cs typeface="B Nazanin" panose="00000400000000000000" pitchFamily="2" charset="-78"/>
              </a:rPr>
            </a:br>
            <a:r>
              <a:rPr lang="fa-IR" sz="2800" dirty="0">
                <a:solidFill>
                  <a:schemeClr val="accent2">
                    <a:lumMod val="75000"/>
                  </a:schemeClr>
                </a:solidFill>
                <a:cs typeface="B Nazanin" panose="00000400000000000000" pitchFamily="2" charset="-78"/>
              </a:rPr>
              <a:t>طبق تحقیقات «</a:t>
            </a:r>
            <a:r>
              <a:rPr lang="fa-IR" sz="2800" b="1" dirty="0">
                <a:solidFill>
                  <a:schemeClr val="accent2">
                    <a:lumMod val="75000"/>
                  </a:schemeClr>
                </a:solidFill>
                <a:cs typeface="B Nazanin" panose="00000400000000000000" pitchFamily="2" charset="-78"/>
              </a:rPr>
              <a:t>زمستانی</a:t>
            </a:r>
            <a:r>
              <a:rPr lang="fa-IR" sz="2800" dirty="0">
                <a:solidFill>
                  <a:schemeClr val="accent2">
                    <a:lumMod val="75000"/>
                  </a:schemeClr>
                </a:solidFill>
                <a:cs typeface="B Nazanin" panose="00000400000000000000" pitchFamily="2" charset="-78"/>
              </a:rPr>
              <a:t>» و همکاران، چای بابونه (</a:t>
            </a:r>
            <a:r>
              <a:rPr lang="en-US" sz="2000" b="1" dirty="0">
                <a:solidFill>
                  <a:schemeClr val="accent2">
                    <a:lumMod val="75000"/>
                  </a:schemeClr>
                </a:solidFill>
                <a:latin typeface="Arial" pitchFamily="34" charset="0"/>
                <a:cs typeface="Arial" pitchFamily="34" charset="0"/>
              </a:rPr>
              <a:t>3gr/150ml</a:t>
            </a:r>
            <a:r>
              <a:rPr lang="fa-IR" sz="2800" dirty="0">
                <a:solidFill>
                  <a:schemeClr val="accent2">
                    <a:lumMod val="75000"/>
                  </a:schemeClr>
                </a:solidFill>
                <a:cs typeface="B Nazanin" panose="00000400000000000000" pitchFamily="2" charset="-78"/>
              </a:rPr>
              <a:t> همراه با آب داغ</a:t>
            </a:r>
            <a:r>
              <a:rPr lang="fa-IR" sz="2800" b="1" dirty="0">
                <a:solidFill>
                  <a:schemeClr val="accent2">
                    <a:lumMod val="75000"/>
                  </a:schemeClr>
                </a:solidFill>
                <a:cs typeface="B Nazanin" panose="00000400000000000000" pitchFamily="2" charset="-78"/>
              </a:rPr>
              <a:t>، سه بار </a:t>
            </a:r>
            <a:r>
              <a:rPr lang="fa-IR" sz="2800" dirty="0">
                <a:solidFill>
                  <a:schemeClr val="accent2">
                    <a:lumMod val="75000"/>
                  </a:schemeClr>
                </a:solidFill>
                <a:cs typeface="B Nazanin" panose="00000400000000000000" pitchFamily="2" charset="-78"/>
              </a:rPr>
              <a:t>در روز بعد از وعده ی غذایی به مدت </a:t>
            </a:r>
            <a:r>
              <a:rPr lang="en-US" sz="2400" b="1" dirty="0">
                <a:solidFill>
                  <a:schemeClr val="accent2">
                    <a:lumMod val="75000"/>
                  </a:schemeClr>
                </a:solidFill>
                <a:cs typeface="B Nazanin" panose="00000400000000000000" pitchFamily="2" charset="-78"/>
              </a:rPr>
              <a:t>8</a:t>
            </a:r>
            <a:r>
              <a:rPr lang="fa-IR" sz="2400" b="1"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هفته </a:t>
            </a:r>
            <a:r>
              <a:rPr lang="fa-IR" sz="2800" dirty="0">
                <a:solidFill>
                  <a:schemeClr val="accent2">
                    <a:lumMod val="75000"/>
                  </a:schemeClr>
                </a:solidFill>
                <a:cs typeface="B Nazanin" panose="00000400000000000000" pitchFamily="2" charset="-78"/>
              </a:rPr>
              <a:t>) به عنوان کنترل کننده گلیسمیک در بیماران دیابتی </a:t>
            </a:r>
            <a:r>
              <a:rPr lang="fa-IR" sz="2800" b="1" dirty="0">
                <a:solidFill>
                  <a:schemeClr val="accent2">
                    <a:lumMod val="75000"/>
                  </a:schemeClr>
                </a:solidFill>
                <a:cs typeface="B Nazanin" panose="00000400000000000000" pitchFamily="2" charset="-78"/>
              </a:rPr>
              <a:t>نوع</a:t>
            </a:r>
            <a:r>
              <a:rPr lang="fa-IR" sz="2800" dirty="0">
                <a:solidFill>
                  <a:schemeClr val="accent2">
                    <a:lumMod val="75000"/>
                  </a:schemeClr>
                </a:solidFill>
                <a:cs typeface="B Nazanin" panose="00000400000000000000" pitchFamily="2" charset="-78"/>
              </a:rPr>
              <a:t> </a:t>
            </a:r>
            <a:r>
              <a:rPr lang="en-US" sz="2000" b="1" dirty="0">
                <a:solidFill>
                  <a:schemeClr val="accent2">
                    <a:lumMod val="75000"/>
                  </a:schemeClr>
                </a:solidFill>
                <a:latin typeface="Arial" pitchFamily="34" charset="0"/>
                <a:cs typeface="Arial" pitchFamily="34" charset="0"/>
              </a:rPr>
              <a:t>2</a:t>
            </a:r>
            <a:r>
              <a:rPr lang="fa-IR" sz="2000" dirty="0">
                <a:solidFill>
                  <a:schemeClr val="accent2">
                    <a:lumMod val="75000"/>
                  </a:schemeClr>
                </a:solidFill>
                <a:cs typeface="B Nazanin" panose="00000400000000000000" pitchFamily="2" charset="-78"/>
              </a:rPr>
              <a:t> </a:t>
            </a:r>
            <a:r>
              <a:rPr lang="fa-IR" sz="2800" dirty="0">
                <a:solidFill>
                  <a:schemeClr val="accent2">
                    <a:lumMod val="75000"/>
                  </a:schemeClr>
                </a:solidFill>
                <a:cs typeface="B Nazanin" panose="00000400000000000000" pitchFamily="2" charset="-78"/>
              </a:rPr>
              <a:t>در مقایسه با گروه شاهد اثرگذار می باشد. بابونه همچنین دارای خواص آنتی اکسیدانی می باشد.</a:t>
            </a:r>
            <a:endParaRPr lang="en-US" sz="2800" dirty="0">
              <a:solidFill>
                <a:schemeClr val="accent2">
                  <a:lumMod val="75000"/>
                </a:schemeClr>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840" y="3515932"/>
            <a:ext cx="3300049" cy="2439167"/>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614" y="4378942"/>
            <a:ext cx="2981433" cy="2244707"/>
          </a:xfrm>
          <a:prstGeom prst="rect">
            <a:avLst/>
          </a:prstGeom>
          <a:ln>
            <a:noFill/>
          </a:ln>
          <a:effectLst>
            <a:softEdge rad="112500"/>
          </a:effectLst>
        </p:spPr>
      </p:pic>
    </p:spTree>
    <p:extLst>
      <p:ext uri="{BB962C8B-B14F-4D97-AF65-F5344CB8AC3E}">
        <p14:creationId xmlns:p14="http://schemas.microsoft.com/office/powerpoint/2010/main" val="122253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006" y="270456"/>
            <a:ext cx="10654605" cy="6400799"/>
          </a:xfrm>
        </p:spPr>
        <p:txBody>
          <a:bodyPr>
            <a:normAutofit/>
          </a:bodyPr>
          <a:lstStyle/>
          <a:p>
            <a:pPr algn="r" rtl="1"/>
            <a:r>
              <a:rPr lang="fa-IR" sz="3200" b="1" dirty="0">
                <a:solidFill>
                  <a:srgbClr val="C00000"/>
                </a:solidFill>
                <a:cs typeface="B Nazanin" panose="00000400000000000000" pitchFamily="2" charset="-78"/>
              </a:rPr>
              <a:t>آب فلفل دلمه ای (</a:t>
            </a:r>
            <a:r>
              <a:rPr lang="en-US" sz="2800" dirty="0">
                <a:solidFill>
                  <a:srgbClr val="C00000"/>
                </a:solidFill>
                <a:latin typeface="Arial" pitchFamily="34" charset="0"/>
                <a:cs typeface="Arial" pitchFamily="34" charset="0"/>
              </a:rPr>
              <a:t>bell pepper juice</a:t>
            </a:r>
            <a:r>
              <a:rPr lang="fa-IR" sz="3200" b="1" dirty="0">
                <a:solidFill>
                  <a:srgbClr val="C00000"/>
                </a:solidFill>
                <a:cs typeface="B Nazanin" panose="00000400000000000000" pitchFamily="2" charset="-78"/>
              </a:rPr>
              <a:t>)</a:t>
            </a:r>
            <a:r>
              <a:rPr lang="fa-IR" sz="2800" b="1" dirty="0">
                <a:solidFill>
                  <a:srgbClr val="C00000"/>
                </a:solidFill>
                <a:cs typeface="B Nazanin" panose="00000400000000000000" pitchFamily="2" charset="-78"/>
              </a:rPr>
              <a:t/>
            </a:r>
            <a:br>
              <a:rPr lang="fa-IR" sz="2800" b="1" dirty="0">
                <a:solidFill>
                  <a:srgbClr val="C00000"/>
                </a:solidFill>
                <a:cs typeface="B Nazanin" panose="00000400000000000000" pitchFamily="2" charset="-78"/>
              </a:rPr>
            </a:br>
            <a:r>
              <a:rPr lang="fa-IR" sz="2800" b="1" dirty="0">
                <a:solidFill>
                  <a:schemeClr val="accent2">
                    <a:lumMod val="75000"/>
                  </a:schemeClr>
                </a:solidFill>
                <a:cs typeface="B Nazanin" panose="00000400000000000000" pitchFamily="2" charset="-78"/>
              </a:rPr>
              <a:t>فلفل</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دلمه</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ای</a:t>
            </a:r>
            <a:r>
              <a:rPr lang="fa-IR" sz="2800" dirty="0">
                <a:solidFill>
                  <a:schemeClr val="accent2">
                    <a:lumMod val="75000"/>
                  </a:schemeClr>
                </a:solidFill>
                <a:cs typeface="B Nazanin" panose="00000400000000000000" pitchFamily="2" charset="-78"/>
              </a:rPr>
              <a:t> که با نام </a:t>
            </a:r>
            <a:r>
              <a:rPr lang="fa-IR" sz="2800" b="1" dirty="0">
                <a:solidFill>
                  <a:schemeClr val="accent2">
                    <a:lumMod val="75000"/>
                  </a:schemeClr>
                </a:solidFill>
                <a:cs typeface="B Nazanin" panose="00000400000000000000" pitchFamily="2" charset="-78"/>
              </a:rPr>
              <a:t>فلفل</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چیلی</a:t>
            </a:r>
            <a:r>
              <a:rPr lang="fa-IR" sz="2800" dirty="0">
                <a:solidFill>
                  <a:schemeClr val="accent2">
                    <a:lumMod val="75000"/>
                  </a:schemeClr>
                </a:solidFill>
                <a:cs typeface="B Nazanin" panose="00000400000000000000" pitchFamily="2" charset="-78"/>
              </a:rPr>
              <a:t> نیز شناخته می شود، توسط </a:t>
            </a:r>
            <a:r>
              <a:rPr lang="fa-IR" sz="2800" b="1" dirty="0">
                <a:solidFill>
                  <a:schemeClr val="accent2">
                    <a:lumMod val="75000"/>
                  </a:schemeClr>
                </a:solidFill>
                <a:cs typeface="B Nazanin" panose="00000400000000000000" pitchFamily="2" charset="-78"/>
              </a:rPr>
              <a:t>بومیان</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آمریکا</a:t>
            </a:r>
            <a:r>
              <a:rPr lang="fa-IR" sz="2800" dirty="0">
                <a:solidFill>
                  <a:schemeClr val="accent2">
                    <a:lumMod val="75000"/>
                  </a:schemeClr>
                </a:solidFill>
                <a:cs typeface="B Nazanin" panose="00000400000000000000" pitchFamily="2" charset="-78"/>
              </a:rPr>
              <a:t> استفاده می شده است. ماده ی ضروری این گیاه آلکالوئیدی است که به نام </a:t>
            </a:r>
            <a:r>
              <a:rPr lang="en-US" sz="2400" b="1" dirty="0">
                <a:solidFill>
                  <a:schemeClr val="accent2">
                    <a:lumMod val="75000"/>
                  </a:schemeClr>
                </a:solidFill>
                <a:cs typeface="B Nazanin" panose="00000400000000000000" pitchFamily="2" charset="-78"/>
              </a:rPr>
              <a:t>capsicinoid</a:t>
            </a:r>
            <a:r>
              <a:rPr lang="fa-IR" sz="2400" dirty="0">
                <a:solidFill>
                  <a:schemeClr val="accent2">
                    <a:lumMod val="75000"/>
                  </a:schemeClr>
                </a:solidFill>
                <a:cs typeface="B Nazanin" panose="00000400000000000000" pitchFamily="2" charset="-78"/>
              </a:rPr>
              <a:t> </a:t>
            </a:r>
            <a:r>
              <a:rPr lang="fa-IR" sz="2800" dirty="0">
                <a:solidFill>
                  <a:schemeClr val="accent2">
                    <a:lumMod val="75000"/>
                  </a:schemeClr>
                </a:solidFill>
                <a:cs typeface="B Nazanin" panose="00000400000000000000" pitchFamily="2" charset="-78"/>
              </a:rPr>
              <a:t>شناخته می شود. گزارش شده است که فلفل دلمه ای منبع اصلی </a:t>
            </a:r>
            <a:r>
              <a:rPr lang="fa-IR" sz="2800" b="1" dirty="0">
                <a:solidFill>
                  <a:schemeClr val="accent2">
                    <a:lumMod val="75000"/>
                  </a:schemeClr>
                </a:solidFill>
                <a:cs typeface="B Nazanin" panose="00000400000000000000" pitchFamily="2" charset="-78"/>
              </a:rPr>
              <a:t>ویتامین</a:t>
            </a:r>
            <a:r>
              <a:rPr lang="en-US" sz="2800" b="1" dirty="0">
                <a:solidFill>
                  <a:schemeClr val="accent2">
                    <a:lumMod val="75000"/>
                  </a:schemeClr>
                </a:solidFill>
                <a:cs typeface="B Nazanin" panose="00000400000000000000" pitchFamily="2" charset="-78"/>
              </a:rPr>
              <a:t>c</a:t>
            </a:r>
            <a:r>
              <a:rPr lang="fa-IR" sz="2800" dirty="0">
                <a:solidFill>
                  <a:schemeClr val="accent2">
                    <a:lumMod val="75000"/>
                  </a:schemeClr>
                </a:solidFill>
                <a:cs typeface="B Nazanin" panose="00000400000000000000" pitchFamily="2" charset="-78"/>
              </a:rPr>
              <a:t> است. همچنین فلفل دلمه ای حاوی آنتی اکسیدان است. </a:t>
            </a:r>
            <a:br>
              <a:rPr lang="fa-IR" sz="2800" dirty="0">
                <a:solidFill>
                  <a:schemeClr val="accent2">
                    <a:lumMod val="75000"/>
                  </a:schemeClr>
                </a:solidFill>
                <a:cs typeface="B Nazanin" panose="00000400000000000000" pitchFamily="2" charset="-78"/>
              </a:rPr>
            </a:br>
            <a:r>
              <a:rPr lang="fa-IR" sz="2800" dirty="0">
                <a:solidFill>
                  <a:schemeClr val="accent2">
                    <a:lumMod val="75000"/>
                  </a:schemeClr>
                </a:solidFill>
                <a:cs typeface="B Nazanin" panose="00000400000000000000" pitchFamily="2" charset="-78"/>
              </a:rPr>
              <a:t/>
            </a:r>
            <a:br>
              <a:rPr lang="fa-IR" sz="2800" dirty="0">
                <a:solidFill>
                  <a:schemeClr val="accent2">
                    <a:lumMod val="75000"/>
                  </a:schemeClr>
                </a:solidFill>
                <a:cs typeface="B Nazanin" panose="00000400000000000000" pitchFamily="2" charset="-78"/>
              </a:rPr>
            </a:br>
            <a:r>
              <a:rPr lang="fa-IR" sz="2800" b="1" dirty="0">
                <a:solidFill>
                  <a:schemeClr val="accent2">
                    <a:lumMod val="75000"/>
                  </a:schemeClr>
                </a:solidFill>
                <a:cs typeface="B Nazanin" panose="00000400000000000000" pitchFamily="2" charset="-78"/>
              </a:rPr>
              <a:t>آب</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فلفل</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دلمه</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ای</a:t>
            </a:r>
            <a:r>
              <a:rPr lang="fa-IR" sz="2800" dirty="0">
                <a:solidFill>
                  <a:schemeClr val="accent2">
                    <a:lumMod val="75000"/>
                  </a:schemeClr>
                </a:solidFill>
                <a:cs typeface="B Nazanin" panose="00000400000000000000" pitchFamily="2" charset="-78"/>
              </a:rPr>
              <a:t> همراه با رویکردکل نگر یوگاتراپی (</a:t>
            </a:r>
            <a:r>
              <a:rPr lang="en-US" sz="2400" dirty="0">
                <a:solidFill>
                  <a:schemeClr val="accent2">
                    <a:lumMod val="75000"/>
                  </a:schemeClr>
                </a:solidFill>
                <a:latin typeface="Arial" pitchFamily="34" charset="0"/>
                <a:cs typeface="Arial" pitchFamily="34" charset="0"/>
              </a:rPr>
              <a:t>IAYT</a:t>
            </a:r>
            <a:r>
              <a:rPr lang="fa-IR" sz="2800" dirty="0">
                <a:solidFill>
                  <a:schemeClr val="accent2">
                    <a:lumMod val="75000"/>
                  </a:schemeClr>
                </a:solidFill>
                <a:cs typeface="B Nazanin" panose="00000400000000000000" pitchFamily="2" charset="-78"/>
              </a:rPr>
              <a:t>) به مدت </a:t>
            </a:r>
            <a:r>
              <a:rPr lang="en-US" sz="2000" b="1" dirty="0">
                <a:solidFill>
                  <a:schemeClr val="accent2">
                    <a:lumMod val="75000"/>
                  </a:schemeClr>
                </a:solidFill>
                <a:cs typeface="B Nazanin" panose="00000400000000000000" pitchFamily="2" charset="-78"/>
              </a:rPr>
              <a:t>4</a:t>
            </a:r>
            <a:r>
              <a:rPr lang="fa-IR" sz="20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روز</a:t>
            </a:r>
            <a:r>
              <a:rPr lang="fa-IR" sz="2800" dirty="0">
                <a:solidFill>
                  <a:schemeClr val="accent2">
                    <a:lumMod val="75000"/>
                  </a:schemeClr>
                </a:solidFill>
                <a:cs typeface="B Nazanin" panose="00000400000000000000" pitchFamily="2" charset="-78"/>
              </a:rPr>
              <a:t> متوالی، در مقایسه با گروه کنترل که تنها </a:t>
            </a:r>
            <a:r>
              <a:rPr lang="en-US" sz="2400" dirty="0">
                <a:solidFill>
                  <a:schemeClr val="accent2">
                    <a:lumMod val="75000"/>
                  </a:schemeClr>
                </a:solidFill>
                <a:latin typeface="Arial" pitchFamily="34" charset="0"/>
                <a:cs typeface="Arial" pitchFamily="34" charset="0"/>
              </a:rPr>
              <a:t>IAYT</a:t>
            </a:r>
            <a:r>
              <a:rPr lang="fa-IR" sz="2800" dirty="0">
                <a:solidFill>
                  <a:schemeClr val="accent2">
                    <a:lumMod val="75000"/>
                  </a:schemeClr>
                </a:solidFill>
                <a:cs typeface="B Nazanin" panose="00000400000000000000" pitchFamily="2" charset="-78"/>
              </a:rPr>
              <a:t> را دریافت کرده بودند، در کاهش میزان </a:t>
            </a:r>
            <a:r>
              <a:rPr lang="fa-IR" sz="2800" b="1" dirty="0">
                <a:solidFill>
                  <a:schemeClr val="accent2">
                    <a:lumMod val="75000"/>
                  </a:schemeClr>
                </a:solidFill>
                <a:cs typeface="B Nazanin" panose="00000400000000000000" pitchFamily="2" charset="-78"/>
              </a:rPr>
              <a:t>قندخون بعداز غذ</a:t>
            </a:r>
            <a:r>
              <a:rPr lang="fa-IR" sz="2800" dirty="0">
                <a:solidFill>
                  <a:schemeClr val="accent2">
                    <a:lumMod val="75000"/>
                  </a:schemeClr>
                </a:solidFill>
                <a:cs typeface="B Nazanin" panose="00000400000000000000" pitchFamily="2" charset="-78"/>
              </a:rPr>
              <a:t>ا در بیماران دیابتی </a:t>
            </a:r>
            <a:r>
              <a:rPr lang="fa-IR" sz="2800" b="1" dirty="0">
                <a:solidFill>
                  <a:schemeClr val="accent2">
                    <a:lumMod val="75000"/>
                  </a:schemeClr>
                </a:solidFill>
                <a:cs typeface="B Nazanin" panose="00000400000000000000" pitchFamily="2" charset="-78"/>
              </a:rPr>
              <a:t>نوع</a:t>
            </a:r>
            <a:r>
              <a:rPr lang="fa-IR" sz="2800" dirty="0">
                <a:solidFill>
                  <a:schemeClr val="accent2">
                    <a:lumMod val="75000"/>
                  </a:schemeClr>
                </a:solidFill>
                <a:cs typeface="B Nazanin" panose="00000400000000000000" pitchFamily="2" charset="-78"/>
              </a:rPr>
              <a:t> </a:t>
            </a:r>
            <a:r>
              <a:rPr lang="en-US" sz="2400" b="1" dirty="0">
                <a:solidFill>
                  <a:schemeClr val="accent2">
                    <a:lumMod val="75000"/>
                  </a:schemeClr>
                </a:solidFill>
                <a:cs typeface="B Nazanin" panose="00000400000000000000" pitchFamily="2" charset="-78"/>
              </a:rPr>
              <a:t>2</a:t>
            </a:r>
            <a:r>
              <a:rPr lang="fa-IR" sz="2400" dirty="0">
                <a:solidFill>
                  <a:schemeClr val="accent2">
                    <a:lumMod val="75000"/>
                  </a:schemeClr>
                </a:solidFill>
                <a:cs typeface="B Nazanin" panose="00000400000000000000" pitchFamily="2" charset="-78"/>
              </a:rPr>
              <a:t> </a:t>
            </a:r>
            <a:r>
              <a:rPr lang="fa-IR" sz="2800" dirty="0">
                <a:solidFill>
                  <a:schemeClr val="accent2">
                    <a:lumMod val="75000"/>
                  </a:schemeClr>
                </a:solidFill>
                <a:cs typeface="B Nazanin" panose="00000400000000000000" pitchFamily="2" charset="-78"/>
              </a:rPr>
              <a:t>تاثیر گذار بود.</a:t>
            </a:r>
            <a:endParaRPr lang="en-US" sz="2800" dirty="0">
              <a:solidFill>
                <a:schemeClr val="accent2">
                  <a:lumMod val="75000"/>
                </a:schemeClr>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665" y="3979572"/>
            <a:ext cx="3913098" cy="2456159"/>
          </a:xfrm>
          <a:prstGeom prst="rect">
            <a:avLst/>
          </a:prstGeom>
          <a:ln>
            <a:noFill/>
          </a:ln>
          <a:effectLst>
            <a:softEdge rad="112500"/>
          </a:effectLst>
        </p:spPr>
      </p:pic>
    </p:spTree>
    <p:extLst>
      <p:ext uri="{BB962C8B-B14F-4D97-AF65-F5344CB8AC3E}">
        <p14:creationId xmlns:p14="http://schemas.microsoft.com/office/powerpoint/2010/main" val="653529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76" y="624109"/>
            <a:ext cx="10087936" cy="5789570"/>
          </a:xfrm>
        </p:spPr>
        <p:txBody>
          <a:bodyPr>
            <a:normAutofit/>
          </a:bodyPr>
          <a:lstStyle/>
          <a:p>
            <a:pPr algn="r" rtl="1"/>
            <a:r>
              <a:rPr lang="fa-IR" sz="2000" b="1" dirty="0">
                <a:solidFill>
                  <a:srgbClr val="C00000"/>
                </a:solidFill>
                <a:cs typeface="B Nazanin" panose="00000400000000000000" pitchFamily="2" charset="-78"/>
              </a:rPr>
              <a:t/>
            </a:r>
            <a:br>
              <a:rPr lang="fa-IR" sz="2000" b="1" dirty="0">
                <a:solidFill>
                  <a:srgbClr val="C00000"/>
                </a:solidFill>
                <a:cs typeface="B Nazanin" panose="00000400000000000000" pitchFamily="2" charset="-78"/>
              </a:rPr>
            </a:br>
            <a:r>
              <a:rPr lang="fa-IR" sz="5400" b="1" dirty="0">
                <a:solidFill>
                  <a:srgbClr val="C00000"/>
                </a:solidFill>
                <a:cs typeface="B Nazanin" panose="00000400000000000000" pitchFamily="2" charset="-78"/>
              </a:rPr>
              <a:t/>
            </a:r>
            <a:br>
              <a:rPr lang="fa-IR" sz="5400" b="1" dirty="0">
                <a:solidFill>
                  <a:srgbClr val="C00000"/>
                </a:solidFill>
                <a:cs typeface="B Nazanin" panose="00000400000000000000" pitchFamily="2" charset="-78"/>
              </a:rPr>
            </a:br>
            <a:r>
              <a:rPr lang="fa-IR" sz="5400" b="1" dirty="0">
                <a:solidFill>
                  <a:srgbClr val="C00000"/>
                </a:solidFill>
                <a:cs typeface="B Nazanin" panose="00000400000000000000" pitchFamily="2" charset="-78"/>
              </a:rPr>
              <a:t>     تمرینات روان_تنی</a:t>
            </a:r>
            <a:endParaRPr lang="en-US" sz="5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3965832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251" y="425003"/>
            <a:ext cx="10354613" cy="6053070"/>
          </a:xfrm>
        </p:spPr>
        <p:txBody>
          <a:bodyPr>
            <a:normAutofit/>
          </a:bodyPr>
          <a:lstStyle/>
          <a:p>
            <a:pPr algn="r" rtl="1"/>
            <a:r>
              <a:rPr lang="fa-IR" sz="3200" b="1" dirty="0">
                <a:solidFill>
                  <a:srgbClr val="C00000"/>
                </a:solidFill>
                <a:cs typeface="B Nazanin" panose="00000400000000000000" pitchFamily="2" charset="-78"/>
              </a:rPr>
              <a:t>تمرینات روان_تنی</a:t>
            </a:r>
            <a:r>
              <a:rPr lang="fa-IR" sz="2800" dirty="0">
                <a:solidFill>
                  <a:schemeClr val="accent2">
                    <a:lumMod val="75000"/>
                  </a:schemeClr>
                </a:solidFill>
                <a:cs typeface="B Nazanin" panose="00000400000000000000" pitchFamily="2" charset="-78"/>
              </a:rPr>
              <a:t/>
            </a:r>
            <a:br>
              <a:rPr lang="fa-IR" sz="2800" dirty="0">
                <a:solidFill>
                  <a:schemeClr val="accent2">
                    <a:lumMod val="75000"/>
                  </a:schemeClr>
                </a:solidFill>
                <a:cs typeface="B Nazanin" panose="00000400000000000000" pitchFamily="2" charset="-78"/>
              </a:rPr>
            </a:br>
            <a:r>
              <a:rPr lang="fa-IR" sz="2800" dirty="0">
                <a:solidFill>
                  <a:schemeClr val="accent2">
                    <a:lumMod val="75000"/>
                  </a:schemeClr>
                </a:solidFill>
                <a:cs typeface="B Nazanin" panose="00000400000000000000" pitchFamily="2" charset="-78"/>
              </a:rPr>
              <a:t/>
            </a:r>
            <a:br>
              <a:rPr lang="fa-IR" sz="2800" dirty="0">
                <a:solidFill>
                  <a:schemeClr val="accent2">
                    <a:lumMod val="75000"/>
                  </a:schemeClr>
                </a:solidFill>
                <a:cs typeface="B Nazanin" panose="00000400000000000000" pitchFamily="2" charset="-78"/>
              </a:rPr>
            </a:br>
            <a:r>
              <a:rPr lang="fa-IR" sz="2800" dirty="0">
                <a:solidFill>
                  <a:schemeClr val="accent2">
                    <a:lumMod val="75000"/>
                  </a:schemeClr>
                </a:solidFill>
                <a:cs typeface="B Nazanin" panose="00000400000000000000" pitchFamily="2" charset="-78"/>
              </a:rPr>
              <a:t>تمرینات روان_تنی بر رویکرد فیزیکی و روانشناختی تمرکز دارد. مثل</a:t>
            </a:r>
            <a:r>
              <a:rPr lang="fa-IR" sz="2800" b="1" dirty="0">
                <a:solidFill>
                  <a:schemeClr val="accent2">
                    <a:lumMod val="75000"/>
                  </a:schemeClr>
                </a:solidFill>
                <a:latin typeface="Vrinda" panose="020B0502040204020203" pitchFamily="34" charset="0"/>
                <a:cs typeface="B Nazanin" panose="00000400000000000000" pitchFamily="2" charset="-78"/>
              </a:rPr>
              <a:t> ریلکسیشن، تای چی، یوگا، موسیقی درمانی و.</a:t>
            </a:r>
            <a:r>
              <a:rPr lang="fa-IR" sz="2800" dirty="0">
                <a:solidFill>
                  <a:schemeClr val="accent2">
                    <a:lumMod val="75000"/>
                  </a:schemeClr>
                </a:solidFill>
                <a:cs typeface="B Nazanin" panose="00000400000000000000" pitchFamily="2" charset="-78"/>
              </a:rPr>
              <a:t>..که تمرینات روان_تنی در این مطالعه شامل: </a:t>
            </a:r>
            <a:br>
              <a:rPr lang="fa-IR" sz="2800" dirty="0">
                <a:solidFill>
                  <a:schemeClr val="accent2">
                    <a:lumMod val="75000"/>
                  </a:schemeClr>
                </a:solidFill>
                <a:cs typeface="B Nazanin" panose="00000400000000000000" pitchFamily="2" charset="-78"/>
              </a:rPr>
            </a:br>
            <a:r>
              <a:rPr lang="fa-IR" sz="2800" dirty="0">
                <a:solidFill>
                  <a:schemeClr val="accent2">
                    <a:lumMod val="75000"/>
                  </a:schemeClr>
                </a:solidFill>
                <a:cs typeface="B Nazanin" panose="00000400000000000000" pitchFamily="2" charset="-78"/>
              </a:rPr>
              <a:t/>
            </a:r>
            <a:br>
              <a:rPr lang="fa-IR" sz="2800" dirty="0">
                <a:solidFill>
                  <a:schemeClr val="accent2">
                    <a:lumMod val="75000"/>
                  </a:schemeClr>
                </a:solidFill>
                <a:cs typeface="B Nazanin" panose="00000400000000000000" pitchFamily="2" charset="-78"/>
              </a:rPr>
            </a:br>
            <a:r>
              <a:rPr lang="fa-IR" sz="2800" dirty="0">
                <a:solidFill>
                  <a:srgbClr val="C00000"/>
                </a:solidFill>
                <a:cs typeface="B Nazanin" panose="00000400000000000000" pitchFamily="2" charset="-78"/>
                <a:sym typeface="Wingdings" panose="05000000000000000000" pitchFamily="2" charset="2"/>
              </a:rPr>
              <a:t></a:t>
            </a:r>
            <a:r>
              <a:rPr lang="fa-IR" sz="2800" dirty="0">
                <a:solidFill>
                  <a:schemeClr val="accent2">
                    <a:lumMod val="75000"/>
                  </a:schemeClr>
                </a:solidFill>
                <a:cs typeface="B Nazanin" panose="00000400000000000000" pitchFamily="2" charset="-78"/>
                <a:sym typeface="Wingdings" panose="05000000000000000000" pitchFamily="2" charset="2"/>
              </a:rPr>
              <a:t> </a:t>
            </a:r>
            <a:r>
              <a:rPr lang="fa-IR" sz="2800" b="1" dirty="0">
                <a:solidFill>
                  <a:schemeClr val="accent2">
                    <a:lumMod val="75000"/>
                  </a:schemeClr>
                </a:solidFill>
                <a:cs typeface="B Nazanin" panose="00000400000000000000" pitchFamily="2" charset="-78"/>
              </a:rPr>
              <a:t>تصویرسازی</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با هدایت شنیداری (</a:t>
            </a:r>
            <a:r>
              <a:rPr lang="en-US" sz="2800" b="1" dirty="0">
                <a:solidFill>
                  <a:schemeClr val="accent2">
                    <a:lumMod val="75000"/>
                  </a:schemeClr>
                </a:solidFill>
                <a:latin typeface="Arial" pitchFamily="34" charset="0"/>
                <a:cs typeface="Arial" pitchFamily="34" charset="0"/>
              </a:rPr>
              <a:t>AGI</a:t>
            </a:r>
            <a:r>
              <a:rPr lang="fa-IR" sz="2800" b="1" dirty="0">
                <a:solidFill>
                  <a:schemeClr val="accent2">
                    <a:lumMod val="75000"/>
                  </a:schemeClr>
                </a:solidFill>
                <a:cs typeface="B Nazanin" panose="00000400000000000000" pitchFamily="2" charset="-78"/>
              </a:rPr>
              <a:t>) </a:t>
            </a:r>
            <a:br>
              <a:rPr lang="fa-IR" sz="2800" b="1" dirty="0">
                <a:solidFill>
                  <a:schemeClr val="accent2">
                    <a:lumMod val="75000"/>
                  </a:schemeClr>
                </a:solidFill>
                <a:cs typeface="B Nazanin" panose="00000400000000000000" pitchFamily="2" charset="-78"/>
              </a:rPr>
            </a:br>
            <a:r>
              <a:rPr lang="fa-IR" sz="2800" dirty="0">
                <a:solidFill>
                  <a:srgbClr val="C00000"/>
                </a:solidFill>
                <a:cs typeface="B Nazanin" panose="00000400000000000000" pitchFamily="2" charset="-78"/>
                <a:sym typeface="Wingdings" panose="05000000000000000000" pitchFamily="2" charset="2"/>
              </a:rPr>
              <a:t></a:t>
            </a:r>
            <a:r>
              <a:rPr lang="fa-IR" sz="2800" dirty="0">
                <a:solidFill>
                  <a:schemeClr val="accent2">
                    <a:lumMod val="75000"/>
                  </a:schemeClr>
                </a:solidFill>
                <a:cs typeface="B Nazanin" panose="00000400000000000000" pitchFamily="2" charset="-78"/>
                <a:sym typeface="Wingdings" panose="05000000000000000000" pitchFamily="2" charset="2"/>
              </a:rPr>
              <a:t> </a:t>
            </a:r>
            <a:r>
              <a:rPr lang="fa-IR" sz="2800" b="1" dirty="0">
                <a:solidFill>
                  <a:schemeClr val="accent2">
                    <a:lumMod val="75000"/>
                  </a:schemeClr>
                </a:solidFill>
                <a:cs typeface="B Nazanin" panose="00000400000000000000" pitchFamily="2" charset="-78"/>
              </a:rPr>
              <a:t>تمرینات</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latin typeface="Vrinda" panose="020B0502040204020203" pitchFamily="34" charset="0"/>
                <a:cs typeface="B Nazanin" panose="00000400000000000000" pitchFamily="2" charset="-78"/>
              </a:rPr>
              <a:t>چی کونگ و تای چی </a:t>
            </a:r>
            <a:br>
              <a:rPr lang="fa-IR" sz="2800" b="1" dirty="0">
                <a:solidFill>
                  <a:schemeClr val="accent2">
                    <a:lumMod val="75000"/>
                  </a:schemeClr>
                </a:solidFill>
                <a:latin typeface="Vrinda" panose="020B0502040204020203" pitchFamily="34" charset="0"/>
                <a:cs typeface="B Nazanin" panose="00000400000000000000" pitchFamily="2" charset="-78"/>
              </a:rPr>
            </a:br>
            <a:r>
              <a:rPr lang="fa-IR" sz="2800" dirty="0">
                <a:solidFill>
                  <a:srgbClr val="C00000"/>
                </a:solidFill>
                <a:cs typeface="B Nazanin" panose="00000400000000000000" pitchFamily="2" charset="-78"/>
                <a:sym typeface="Wingdings" panose="05000000000000000000" pitchFamily="2" charset="2"/>
              </a:rPr>
              <a:t></a:t>
            </a:r>
            <a:r>
              <a:rPr lang="fa-IR" sz="2800" b="1" dirty="0">
                <a:solidFill>
                  <a:schemeClr val="accent2">
                    <a:lumMod val="75000"/>
                  </a:schemeClr>
                </a:solidFill>
                <a:latin typeface="Vrinda" panose="020B0502040204020203" pitchFamily="34" charset="0"/>
                <a:cs typeface="B Nazanin" panose="00000400000000000000" pitchFamily="2" charset="-78"/>
              </a:rPr>
              <a:t> ریلکسیشن</a:t>
            </a:r>
            <a:br>
              <a:rPr lang="fa-IR" sz="2800" b="1" dirty="0">
                <a:solidFill>
                  <a:schemeClr val="accent2">
                    <a:lumMod val="75000"/>
                  </a:schemeClr>
                </a:solidFill>
                <a:latin typeface="Vrinda" panose="020B0502040204020203" pitchFamily="34" charset="0"/>
                <a:cs typeface="B Nazanin" panose="00000400000000000000" pitchFamily="2" charset="-78"/>
              </a:rPr>
            </a:br>
            <a:r>
              <a:rPr lang="fa-IR" sz="2800" b="1" dirty="0">
                <a:solidFill>
                  <a:schemeClr val="accent2">
                    <a:lumMod val="75000"/>
                  </a:schemeClr>
                </a:solidFill>
                <a:latin typeface="Vrinda" panose="020B0502040204020203" pitchFamily="34" charset="0"/>
                <a:cs typeface="B Nazanin" panose="00000400000000000000" pitchFamily="2" charset="-78"/>
              </a:rPr>
              <a:t> می باشد.</a:t>
            </a:r>
            <a:br>
              <a:rPr lang="fa-IR" sz="2800" b="1" dirty="0">
                <a:solidFill>
                  <a:schemeClr val="accent2">
                    <a:lumMod val="75000"/>
                  </a:schemeClr>
                </a:solidFill>
                <a:latin typeface="Vrinda" panose="020B0502040204020203" pitchFamily="34" charset="0"/>
                <a:cs typeface="B Nazanin" panose="00000400000000000000" pitchFamily="2" charset="-78"/>
              </a:rPr>
            </a:br>
            <a:r>
              <a:rPr lang="fa-IR" sz="2800" dirty="0">
                <a:solidFill>
                  <a:schemeClr val="accent2">
                    <a:lumMod val="75000"/>
                  </a:schemeClr>
                </a:solidFill>
                <a:cs typeface="B Nazanin" panose="00000400000000000000" pitchFamily="2" charset="-78"/>
              </a:rPr>
              <a:t> </a:t>
            </a:r>
            <a:endParaRPr lang="en-US" sz="2800" dirty="0">
              <a:solidFill>
                <a:schemeClr val="accent2">
                  <a:lumMod val="75000"/>
                </a:schemeClr>
              </a:solidFill>
              <a:cs typeface="B Nazanin" panose="00000400000000000000" pitchFamily="2" charset="-78"/>
            </a:endParaRPr>
          </a:p>
        </p:txBody>
      </p:sp>
    </p:spTree>
    <p:extLst>
      <p:ext uri="{BB962C8B-B14F-4D97-AF65-F5344CB8AC3E}">
        <p14:creationId xmlns:p14="http://schemas.microsoft.com/office/powerpoint/2010/main" val="3839004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129" y="476518"/>
            <a:ext cx="10264462" cy="5937161"/>
          </a:xfrm>
        </p:spPr>
        <p:txBody>
          <a:bodyPr>
            <a:normAutofit/>
          </a:bodyPr>
          <a:lstStyle/>
          <a:p>
            <a:pPr algn="r" rtl="1"/>
            <a:r>
              <a:rPr lang="fa-IR" sz="2800" b="1" dirty="0">
                <a:solidFill>
                  <a:srgbClr val="C00000"/>
                </a:solidFill>
                <a:cs typeface="B Nazanin" panose="00000400000000000000" pitchFamily="2" charset="-78"/>
              </a:rPr>
              <a:t>تصویرسازی</a:t>
            </a:r>
            <a:r>
              <a:rPr lang="fa-IR" sz="2800" dirty="0">
                <a:solidFill>
                  <a:srgbClr val="C00000"/>
                </a:solidFill>
                <a:cs typeface="B Nazanin" panose="00000400000000000000" pitchFamily="2" charset="-78"/>
              </a:rPr>
              <a:t> </a:t>
            </a:r>
            <a:r>
              <a:rPr lang="fa-IR" sz="2800" b="1" dirty="0">
                <a:solidFill>
                  <a:srgbClr val="C00000"/>
                </a:solidFill>
                <a:cs typeface="B Nazanin" panose="00000400000000000000" pitchFamily="2" charset="-78"/>
              </a:rPr>
              <a:t>هدایت</a:t>
            </a:r>
            <a:r>
              <a:rPr lang="fa-IR" sz="2800" dirty="0">
                <a:solidFill>
                  <a:srgbClr val="C00000"/>
                </a:solidFill>
                <a:cs typeface="B Nazanin" panose="00000400000000000000" pitchFamily="2" charset="-78"/>
              </a:rPr>
              <a:t> </a:t>
            </a:r>
            <a:r>
              <a:rPr lang="fa-IR" sz="2800" b="1" dirty="0">
                <a:solidFill>
                  <a:srgbClr val="C00000"/>
                </a:solidFill>
                <a:cs typeface="B Nazanin" panose="00000400000000000000" pitchFamily="2" charset="-78"/>
              </a:rPr>
              <a:t>شده</a:t>
            </a:r>
            <a:r>
              <a:rPr lang="fa-IR" sz="2800" dirty="0">
                <a:solidFill>
                  <a:srgbClr val="C00000"/>
                </a:solidFill>
                <a:cs typeface="B Nazanin" panose="00000400000000000000" pitchFamily="2" charset="-78"/>
              </a:rPr>
              <a:t> </a:t>
            </a:r>
            <a:r>
              <a:rPr lang="fa-IR" sz="2800" b="1" dirty="0">
                <a:solidFill>
                  <a:srgbClr val="C00000"/>
                </a:solidFill>
                <a:cs typeface="B Nazanin" panose="00000400000000000000" pitchFamily="2" charset="-78"/>
              </a:rPr>
              <a:t>شنیداری(</a:t>
            </a:r>
            <a:r>
              <a:rPr lang="en-US" sz="2400" b="1" dirty="0">
                <a:solidFill>
                  <a:srgbClr val="C00000"/>
                </a:solidFill>
                <a:latin typeface="Arial" pitchFamily="34" charset="0"/>
                <a:cs typeface="Arial" pitchFamily="34" charset="0"/>
              </a:rPr>
              <a:t>AGI</a:t>
            </a:r>
            <a:r>
              <a:rPr lang="fa-IR" sz="2800" b="1" dirty="0">
                <a:solidFill>
                  <a:srgbClr val="C00000"/>
                </a:solidFill>
                <a:cs typeface="B Nazanin" panose="00000400000000000000" pitchFamily="2" charset="-78"/>
              </a:rPr>
              <a:t>)</a:t>
            </a:r>
            <a:br>
              <a:rPr lang="fa-IR" sz="2800" b="1" dirty="0">
                <a:solidFill>
                  <a:srgbClr val="C00000"/>
                </a:solidFill>
                <a:cs typeface="B Nazanin" panose="00000400000000000000" pitchFamily="2" charset="-78"/>
              </a:rPr>
            </a:br>
            <a:r>
              <a:rPr lang="fa-IR" sz="2800" b="1" dirty="0">
                <a:solidFill>
                  <a:srgbClr val="C00000"/>
                </a:solidFill>
                <a:cs typeface="B Nazanin" panose="00000400000000000000" pitchFamily="2" charset="-78"/>
              </a:rPr>
              <a:t/>
            </a:r>
            <a:br>
              <a:rPr lang="fa-IR" sz="2800" b="1" dirty="0">
                <a:solidFill>
                  <a:srgbClr val="C00000"/>
                </a:solidFill>
                <a:cs typeface="B Nazanin" panose="00000400000000000000" pitchFamily="2" charset="-78"/>
              </a:rPr>
            </a:br>
            <a:r>
              <a:rPr lang="fa-IR" sz="2400" dirty="0">
                <a:solidFill>
                  <a:schemeClr val="accent2">
                    <a:lumMod val="75000"/>
                  </a:schemeClr>
                </a:solidFill>
                <a:cs typeface="B Nazanin" panose="00000400000000000000" pitchFamily="2" charset="-78"/>
              </a:rPr>
              <a:t>تصویرسازی هدایت شده شنیداری(</a:t>
            </a:r>
            <a:r>
              <a:rPr lang="en-US" sz="2000" dirty="0">
                <a:solidFill>
                  <a:schemeClr val="accent2">
                    <a:lumMod val="75000"/>
                  </a:schemeClr>
                </a:solidFill>
                <a:latin typeface="Arial" pitchFamily="34" charset="0"/>
                <a:cs typeface="Arial" pitchFamily="34" charset="0"/>
              </a:rPr>
              <a:t>AGI</a:t>
            </a:r>
            <a:r>
              <a:rPr lang="fa-IR" sz="2400" dirty="0">
                <a:solidFill>
                  <a:schemeClr val="accent2">
                    <a:lumMod val="75000"/>
                  </a:schemeClr>
                </a:solidFill>
                <a:cs typeface="B Nazanin" panose="00000400000000000000" pitchFamily="2" charset="-78"/>
              </a:rPr>
              <a:t>) </a:t>
            </a:r>
            <a:r>
              <a:rPr lang="fa-IR" sz="2800" dirty="0">
                <a:solidFill>
                  <a:schemeClr val="accent2">
                    <a:lumMod val="75000"/>
                  </a:schemeClr>
                </a:solidFill>
                <a:cs typeface="B Nazanin" panose="00000400000000000000" pitchFamily="2" charset="-78"/>
              </a:rPr>
              <a:t>یک مداخله ی روان شناختی با گوش دادن به موسیقی آرامش بخش و توصیف شفاهی بر روی تصاویری که در ذهن شکل می گیرد به منظور ایجاد احساس آرامش و تمرکز است. علاوه براین، احساس آرامشی که از طریق </a:t>
            </a:r>
            <a:r>
              <a:rPr lang="en-US" sz="2400" dirty="0">
                <a:solidFill>
                  <a:schemeClr val="accent2">
                    <a:lumMod val="75000"/>
                  </a:schemeClr>
                </a:solidFill>
                <a:latin typeface="Arial" pitchFamily="34" charset="0"/>
                <a:cs typeface="Arial" pitchFamily="34" charset="0"/>
              </a:rPr>
              <a:t>AGI</a:t>
            </a:r>
            <a:r>
              <a:rPr lang="fa-IR" sz="2400" dirty="0">
                <a:solidFill>
                  <a:schemeClr val="accent2">
                    <a:lumMod val="75000"/>
                  </a:schemeClr>
                </a:solidFill>
                <a:latin typeface="Arial" pitchFamily="34" charset="0"/>
                <a:cs typeface="Arial" pitchFamily="34" charset="0"/>
              </a:rPr>
              <a:t> </a:t>
            </a:r>
            <a:r>
              <a:rPr lang="fa-IR" sz="2800" dirty="0">
                <a:solidFill>
                  <a:schemeClr val="accent2">
                    <a:lumMod val="75000"/>
                  </a:schemeClr>
                </a:solidFill>
                <a:cs typeface="B Nazanin" panose="00000400000000000000" pitchFamily="2" charset="-78"/>
              </a:rPr>
              <a:t>حاصل می شود، برکنترل قندخون و بهبودکیفیت زندگی دربیماران دیابتی </a:t>
            </a:r>
            <a:r>
              <a:rPr lang="fa-IR" sz="2800" b="1" dirty="0">
                <a:solidFill>
                  <a:schemeClr val="accent2">
                    <a:lumMod val="75000"/>
                  </a:schemeClr>
                </a:solidFill>
                <a:cs typeface="B Nazanin" panose="00000400000000000000" pitchFamily="2" charset="-78"/>
              </a:rPr>
              <a:t>نوع</a:t>
            </a:r>
            <a:r>
              <a:rPr lang="en-US" sz="2400" b="1" dirty="0">
                <a:solidFill>
                  <a:schemeClr val="accent2">
                    <a:lumMod val="75000"/>
                  </a:schemeClr>
                </a:solidFill>
                <a:latin typeface="Arial" pitchFamily="34" charset="0"/>
                <a:cs typeface="Arial" pitchFamily="34" charset="0"/>
              </a:rPr>
              <a:t>1</a:t>
            </a:r>
            <a:r>
              <a:rPr lang="fa-IR" sz="2800" dirty="0">
                <a:solidFill>
                  <a:schemeClr val="accent2">
                    <a:lumMod val="75000"/>
                  </a:schemeClr>
                </a:solidFill>
                <a:cs typeface="B Nazanin" panose="00000400000000000000" pitchFamily="2" charset="-78"/>
              </a:rPr>
              <a:t> اثرگذار است.</a:t>
            </a:r>
            <a:br>
              <a:rPr lang="fa-IR" sz="2800" dirty="0">
                <a:solidFill>
                  <a:schemeClr val="accent2">
                    <a:lumMod val="75000"/>
                  </a:schemeClr>
                </a:solidFill>
                <a:cs typeface="B Nazanin" panose="00000400000000000000" pitchFamily="2" charset="-78"/>
              </a:rPr>
            </a:br>
            <a:r>
              <a:rPr lang="fa-IR" sz="2800" dirty="0">
                <a:solidFill>
                  <a:schemeClr val="accent2">
                    <a:lumMod val="75000"/>
                  </a:schemeClr>
                </a:solidFill>
                <a:cs typeface="B Nazanin" panose="00000400000000000000" pitchFamily="2" charset="-78"/>
              </a:rPr>
              <a:t/>
            </a:r>
            <a:br>
              <a:rPr lang="fa-IR" sz="2800" dirty="0">
                <a:solidFill>
                  <a:schemeClr val="accent2">
                    <a:lumMod val="75000"/>
                  </a:schemeClr>
                </a:solidFill>
                <a:cs typeface="B Nazanin" panose="00000400000000000000" pitchFamily="2" charset="-78"/>
              </a:rPr>
            </a:br>
            <a:r>
              <a:rPr lang="fa-IR" sz="2800" dirty="0">
                <a:solidFill>
                  <a:schemeClr val="accent2">
                    <a:lumMod val="75000"/>
                  </a:schemeClr>
                </a:solidFill>
                <a:cs typeface="B Nazanin" panose="00000400000000000000" pitchFamily="2" charset="-78"/>
              </a:rPr>
              <a:t>مطالعه نشان می دهد که </a:t>
            </a:r>
            <a:r>
              <a:rPr lang="en-US" sz="2000" dirty="0">
                <a:solidFill>
                  <a:schemeClr val="accent2">
                    <a:lumMod val="75000"/>
                  </a:schemeClr>
                </a:solidFill>
                <a:latin typeface="Arial" pitchFamily="34" charset="0"/>
                <a:cs typeface="Arial" pitchFamily="34" charset="0"/>
              </a:rPr>
              <a:t>AGI</a:t>
            </a:r>
            <a:r>
              <a:rPr lang="fa-IR" sz="2000" dirty="0">
                <a:solidFill>
                  <a:schemeClr val="accent2">
                    <a:lumMod val="75000"/>
                  </a:schemeClr>
                </a:solidFill>
                <a:cs typeface="B Nazanin" panose="00000400000000000000" pitchFamily="2" charset="-78"/>
              </a:rPr>
              <a:t> </a:t>
            </a:r>
            <a:r>
              <a:rPr lang="fa-IR" sz="2800" dirty="0">
                <a:solidFill>
                  <a:schemeClr val="accent2">
                    <a:lumMod val="75000"/>
                  </a:schemeClr>
                </a:solidFill>
                <a:cs typeface="B Nazanin" panose="00000400000000000000" pitchFamily="2" charset="-78"/>
              </a:rPr>
              <a:t>همراه با موزیک به مدت </a:t>
            </a:r>
            <a:r>
              <a:rPr lang="en-US" sz="2400" b="1" dirty="0">
                <a:solidFill>
                  <a:schemeClr val="accent2">
                    <a:lumMod val="75000"/>
                  </a:schemeClr>
                </a:solidFill>
                <a:latin typeface="Arial" pitchFamily="34" charset="0"/>
                <a:cs typeface="Arial" pitchFamily="34" charset="0"/>
              </a:rPr>
              <a:t>5</a:t>
            </a:r>
            <a:r>
              <a:rPr lang="fa-IR" sz="24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روز</a:t>
            </a:r>
            <a:r>
              <a:rPr lang="fa-IR" sz="2800" dirty="0">
                <a:solidFill>
                  <a:schemeClr val="accent2">
                    <a:lumMod val="75000"/>
                  </a:schemeClr>
                </a:solidFill>
                <a:cs typeface="B Nazanin" panose="00000400000000000000" pitchFamily="2" charset="-78"/>
              </a:rPr>
              <a:t>، با طول مدت </a:t>
            </a:r>
            <a:r>
              <a:rPr lang="en-US" sz="2400" b="1" dirty="0">
                <a:solidFill>
                  <a:schemeClr val="accent2">
                    <a:lumMod val="75000"/>
                  </a:schemeClr>
                </a:solidFill>
                <a:cs typeface="B Nazanin" panose="00000400000000000000" pitchFamily="2" charset="-78"/>
              </a:rPr>
              <a:t>7</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دقیقه</a:t>
            </a:r>
            <a:r>
              <a:rPr lang="fa-IR" sz="2800" dirty="0">
                <a:solidFill>
                  <a:schemeClr val="accent2">
                    <a:lumMod val="75000"/>
                  </a:schemeClr>
                </a:solidFill>
                <a:cs typeface="B Nazanin" panose="00000400000000000000" pitchFamily="2" charset="-78"/>
              </a:rPr>
              <a:t>، </a:t>
            </a:r>
            <a:r>
              <a:rPr lang="fa-IR" sz="2800" b="1" dirty="0">
                <a:solidFill>
                  <a:schemeClr val="accent2">
                    <a:lumMod val="75000"/>
                  </a:schemeClr>
                </a:solidFill>
                <a:cs typeface="B Nazanin" panose="00000400000000000000" pitchFamily="2" charset="-78"/>
              </a:rPr>
              <a:t>دوبار</a:t>
            </a:r>
            <a:r>
              <a:rPr lang="fa-IR" sz="2800" dirty="0">
                <a:solidFill>
                  <a:schemeClr val="accent2">
                    <a:lumMod val="75000"/>
                  </a:schemeClr>
                </a:solidFill>
                <a:cs typeface="B Nazanin" panose="00000400000000000000" pitchFamily="2" charset="-78"/>
              </a:rPr>
              <a:t> در روز درکاهش قندخون در کودکان با دیابت </a:t>
            </a:r>
            <a:r>
              <a:rPr lang="fa-IR" sz="2800" b="1" dirty="0">
                <a:solidFill>
                  <a:schemeClr val="accent2">
                    <a:lumMod val="75000"/>
                  </a:schemeClr>
                </a:solidFill>
                <a:cs typeface="B Nazanin" panose="00000400000000000000" pitchFamily="2" charset="-78"/>
              </a:rPr>
              <a:t>نوع</a:t>
            </a:r>
            <a:r>
              <a:rPr lang="en-US" sz="2400" b="1" dirty="0">
                <a:solidFill>
                  <a:schemeClr val="accent2">
                    <a:lumMod val="75000"/>
                  </a:schemeClr>
                </a:solidFill>
                <a:latin typeface="Arial" pitchFamily="34" charset="0"/>
                <a:cs typeface="Arial" pitchFamily="34" charset="0"/>
              </a:rPr>
              <a:t>1</a:t>
            </a:r>
            <a:r>
              <a:rPr lang="fa-IR" sz="2800" dirty="0">
                <a:solidFill>
                  <a:schemeClr val="accent2">
                    <a:lumMod val="75000"/>
                  </a:schemeClr>
                </a:solidFill>
                <a:cs typeface="B Nazanin" panose="00000400000000000000" pitchFamily="2" charset="-78"/>
              </a:rPr>
              <a:t> اثرگذار بوده است.</a:t>
            </a:r>
            <a:endParaRPr lang="en-US" sz="2800" dirty="0">
              <a:solidFill>
                <a:schemeClr val="accent2">
                  <a:lumMod val="75000"/>
                </a:schemeClr>
              </a:solidFill>
              <a:cs typeface="B Nazanin" panose="00000400000000000000" pitchFamily="2" charset="-78"/>
            </a:endParaRPr>
          </a:p>
        </p:txBody>
      </p:sp>
    </p:spTree>
    <p:extLst>
      <p:ext uri="{BB962C8B-B14F-4D97-AF65-F5344CB8AC3E}">
        <p14:creationId xmlns:p14="http://schemas.microsoft.com/office/powerpoint/2010/main" val="92227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C00000"/>
                </a:solidFill>
                <a:cs typeface="B Nazanin" panose="00000400000000000000" pitchFamily="2" charset="-78"/>
              </a:rPr>
              <a:t>مشخصات مقاله</a:t>
            </a:r>
            <a:endParaRPr lang="en-US"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2189407" y="1738648"/>
            <a:ext cx="9504609" cy="4456090"/>
          </a:xfrm>
        </p:spPr>
        <p:txBody>
          <a:bodyPr>
            <a:normAutofit/>
          </a:bodyPr>
          <a:lstStyle/>
          <a:p>
            <a:pPr algn="r" rtl="1"/>
            <a:r>
              <a:rPr lang="fa-IR" sz="2000" b="1" dirty="0">
                <a:solidFill>
                  <a:schemeClr val="accent1">
                    <a:lumMod val="50000"/>
                  </a:schemeClr>
                </a:solidFill>
                <a:cs typeface="B Nazanin" panose="00000400000000000000" pitchFamily="2" charset="-78"/>
              </a:rPr>
              <a:t>نویسندگان:</a:t>
            </a:r>
          </a:p>
          <a:p>
            <a:r>
              <a:rPr lang="en-US" sz="2000" dirty="0">
                <a:solidFill>
                  <a:schemeClr val="accent1">
                    <a:lumMod val="50000"/>
                  </a:schemeClr>
                </a:solidFill>
                <a:cs typeface="B Nazanin" panose="00000400000000000000" pitchFamily="2" charset="-78"/>
              </a:rPr>
              <a:t>Erin Setiyorini </a:t>
            </a:r>
            <a:r>
              <a:rPr lang="en-US" sz="2000" dirty="0">
                <a:solidFill>
                  <a:schemeClr val="accent1">
                    <a:lumMod val="50000"/>
                  </a:schemeClr>
                </a:solidFill>
                <a:latin typeface="Vrinda" panose="020B0502040204020203" pitchFamily="34" charset="0"/>
                <a:cs typeface="B Nazanin" panose="00000400000000000000" pitchFamily="2" charset="-78"/>
              </a:rPr>
              <a:t>, Mohammad Bagus Qomaruddin, Sony Wibisono, Titik Juwariah, Anggi Setyowati , Ning Arti Wulandari ,Yeni Kartika Sari and Levi Tina Sari</a:t>
            </a:r>
          </a:p>
          <a:p>
            <a:pPr algn="r" rtl="1"/>
            <a:endParaRPr lang="fa-IR" sz="2000" b="1" dirty="0">
              <a:solidFill>
                <a:schemeClr val="accent1">
                  <a:lumMod val="50000"/>
                </a:schemeClr>
              </a:solidFill>
              <a:latin typeface="Vrinda" panose="020B0502040204020203" pitchFamily="34" charset="0"/>
              <a:cs typeface="B Nazanin" panose="00000400000000000000" pitchFamily="2" charset="-78"/>
            </a:endParaRPr>
          </a:p>
          <a:p>
            <a:pPr algn="r" rtl="1"/>
            <a:r>
              <a:rPr lang="fa-IR" sz="2000" b="1" dirty="0">
                <a:solidFill>
                  <a:schemeClr val="accent1">
                    <a:lumMod val="50000"/>
                  </a:schemeClr>
                </a:solidFill>
                <a:latin typeface="Vrinda" panose="020B0502040204020203" pitchFamily="34" charset="0"/>
                <a:cs typeface="B Nazanin" panose="00000400000000000000" pitchFamily="2" charset="-78"/>
              </a:rPr>
              <a:t>منتشر شده در مجله ی :</a:t>
            </a:r>
            <a:endParaRPr lang="en-US" sz="2000" b="1" dirty="0">
              <a:solidFill>
                <a:schemeClr val="accent1">
                  <a:lumMod val="50000"/>
                </a:schemeClr>
              </a:solidFill>
              <a:latin typeface="Vrinda" panose="020B0502040204020203" pitchFamily="34" charset="0"/>
              <a:cs typeface="B Nazanin" panose="00000400000000000000" pitchFamily="2" charset="-78"/>
            </a:endParaRPr>
          </a:p>
          <a:p>
            <a:pPr marL="0" indent="0">
              <a:buNone/>
            </a:pPr>
            <a:r>
              <a:rPr lang="fa-IR" sz="2000" b="1" dirty="0">
                <a:solidFill>
                  <a:schemeClr val="accent1">
                    <a:lumMod val="50000"/>
                  </a:schemeClr>
                </a:solidFill>
                <a:latin typeface="Vrinda" panose="020B0502040204020203" pitchFamily="34" charset="0"/>
                <a:cs typeface="B Nazanin" panose="00000400000000000000" pitchFamily="2" charset="-78"/>
              </a:rPr>
              <a:t> </a:t>
            </a:r>
            <a:r>
              <a:rPr lang="en-US" sz="2000" b="1" dirty="0">
                <a:solidFill>
                  <a:schemeClr val="accent1">
                    <a:lumMod val="50000"/>
                  </a:schemeClr>
                </a:solidFill>
                <a:latin typeface="Vrinda" panose="020B0502040204020203" pitchFamily="34" charset="0"/>
                <a:cs typeface="B Nazanin" panose="00000400000000000000" pitchFamily="2" charset="-78"/>
              </a:rPr>
              <a:t>“Journal of Public Health Research” 2022, vol.11(3), 1_10</a:t>
            </a:r>
          </a:p>
          <a:p>
            <a:r>
              <a:rPr lang="en-US" sz="2000" b="1" dirty="0">
                <a:solidFill>
                  <a:schemeClr val="accent1">
                    <a:lumMod val="50000"/>
                  </a:schemeClr>
                </a:solidFill>
                <a:latin typeface="Vrinda" panose="020B0502040204020203" pitchFamily="34" charset="0"/>
                <a:cs typeface="B Nazanin" panose="00000400000000000000" pitchFamily="2" charset="-78"/>
              </a:rPr>
              <a:t> IF of Journal : 2.57</a:t>
            </a:r>
          </a:p>
          <a:p>
            <a:endParaRPr lang="en-US" sz="2000" dirty="0">
              <a:solidFill>
                <a:schemeClr val="accent1">
                  <a:lumMod val="50000"/>
                </a:schemeClr>
              </a:solidFill>
              <a:latin typeface="Vrinda" panose="020B0502040204020203" pitchFamily="34" charset="0"/>
              <a:cs typeface="B Nazanin" panose="00000400000000000000" pitchFamily="2" charset="-78"/>
            </a:endParaRPr>
          </a:p>
          <a:p>
            <a:r>
              <a:rPr lang="en-US" sz="2000" dirty="0">
                <a:solidFill>
                  <a:schemeClr val="accent1">
                    <a:lumMod val="50000"/>
                  </a:schemeClr>
                </a:solidFill>
                <a:latin typeface="Vrinda" panose="020B0502040204020203" pitchFamily="34" charset="0"/>
                <a:cs typeface="B Nazanin" panose="00000400000000000000" pitchFamily="2" charset="-78"/>
              </a:rPr>
              <a:t>Data received and accepted : </a:t>
            </a:r>
            <a:r>
              <a:rPr lang="en-US" sz="2000" b="1" dirty="0">
                <a:solidFill>
                  <a:schemeClr val="accent1">
                    <a:lumMod val="50000"/>
                  </a:schemeClr>
                </a:solidFill>
                <a:latin typeface="Vrinda" panose="020B0502040204020203" pitchFamily="34" charset="0"/>
                <a:cs typeface="B Nazanin" panose="00000400000000000000" pitchFamily="2" charset="-78"/>
              </a:rPr>
              <a:t>19 </a:t>
            </a:r>
            <a:r>
              <a:rPr lang="en-US" sz="2000" dirty="0">
                <a:solidFill>
                  <a:schemeClr val="accent1">
                    <a:lumMod val="50000"/>
                  </a:schemeClr>
                </a:solidFill>
                <a:latin typeface="Vrinda" panose="020B0502040204020203" pitchFamily="34" charset="0"/>
                <a:cs typeface="B Nazanin" panose="00000400000000000000" pitchFamily="2" charset="-78"/>
              </a:rPr>
              <a:t>may</a:t>
            </a:r>
            <a:r>
              <a:rPr lang="en-US" sz="2000" b="1" dirty="0">
                <a:solidFill>
                  <a:schemeClr val="accent1">
                    <a:lumMod val="50000"/>
                  </a:schemeClr>
                </a:solidFill>
                <a:latin typeface="Vrinda" panose="020B0502040204020203" pitchFamily="34" charset="0"/>
                <a:cs typeface="B Nazanin" panose="00000400000000000000" pitchFamily="2" charset="-78"/>
              </a:rPr>
              <a:t> 2022</a:t>
            </a:r>
            <a:endParaRPr lang="en-US" sz="2000" dirty="0">
              <a:solidFill>
                <a:schemeClr val="accent1">
                  <a:lumMod val="50000"/>
                </a:schemeClr>
              </a:solidFill>
              <a:cs typeface="B Nazanin" panose="00000400000000000000" pitchFamily="2" charset="-78"/>
            </a:endParaRPr>
          </a:p>
          <a:p>
            <a:r>
              <a:rPr lang="en-US" sz="2000" b="1" dirty="0">
                <a:solidFill>
                  <a:schemeClr val="accent1">
                    <a:lumMod val="50000"/>
                  </a:schemeClr>
                </a:solidFill>
                <a:latin typeface="Vrinda" panose="020B0502040204020203" pitchFamily="34" charset="0"/>
                <a:cs typeface="B Nazanin" panose="00000400000000000000" pitchFamily="2" charset="-78"/>
              </a:rPr>
              <a:t>DOI: 10.1177/22799036221106582</a:t>
            </a:r>
          </a:p>
        </p:txBody>
      </p:sp>
    </p:spTree>
    <p:extLst>
      <p:ext uri="{BB962C8B-B14F-4D97-AF65-F5344CB8AC3E}">
        <p14:creationId xmlns:p14="http://schemas.microsoft.com/office/powerpoint/2010/main" val="978601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977" y="270456"/>
            <a:ext cx="10332635" cy="6359067"/>
          </a:xfrm>
        </p:spPr>
        <p:txBody>
          <a:bodyPr>
            <a:normAutofit/>
          </a:bodyPr>
          <a:lstStyle/>
          <a:p>
            <a:pPr algn="r" rtl="1"/>
            <a:r>
              <a:rPr lang="fa-IR" sz="3200" b="1" dirty="0">
                <a:solidFill>
                  <a:srgbClr val="C00000"/>
                </a:solidFill>
                <a:cs typeface="B Nazanin" panose="00000400000000000000" pitchFamily="2" charset="-78"/>
              </a:rPr>
              <a:t>تمرینات </a:t>
            </a:r>
            <a:r>
              <a:rPr lang="fa-IR" sz="3200" b="1" dirty="0">
                <a:solidFill>
                  <a:srgbClr val="C00000"/>
                </a:solidFill>
                <a:latin typeface="Vrinda" panose="020B0502040204020203" pitchFamily="34" charset="0"/>
                <a:cs typeface="B Nazanin" panose="00000400000000000000" pitchFamily="2" charset="-78"/>
              </a:rPr>
              <a:t>چی کونگ و تای چی</a:t>
            </a:r>
            <a:r>
              <a:rPr lang="fa-IR" sz="2800" b="1" dirty="0">
                <a:solidFill>
                  <a:schemeClr val="accent2">
                    <a:lumMod val="75000"/>
                  </a:schemeClr>
                </a:solidFill>
                <a:latin typeface="Vrinda" panose="020B0502040204020203" pitchFamily="34" charset="0"/>
                <a:cs typeface="B Nazanin" panose="00000400000000000000" pitchFamily="2" charset="-78"/>
              </a:rPr>
              <a:t/>
            </a:r>
            <a:br>
              <a:rPr lang="fa-IR" sz="2800" b="1" dirty="0">
                <a:solidFill>
                  <a:schemeClr val="accent2">
                    <a:lumMod val="75000"/>
                  </a:schemeClr>
                </a:solidFill>
                <a:latin typeface="Vrinda" panose="020B0502040204020203" pitchFamily="34" charset="0"/>
                <a:cs typeface="B Nazanin" panose="00000400000000000000" pitchFamily="2" charset="-78"/>
              </a:rPr>
            </a:br>
            <a:r>
              <a:rPr lang="fa-IR" sz="2800" dirty="0">
                <a:solidFill>
                  <a:schemeClr val="accent2">
                    <a:lumMod val="75000"/>
                  </a:schemeClr>
                </a:solidFill>
                <a:cs typeface="B Nazanin" panose="00000400000000000000" pitchFamily="2" charset="-78"/>
              </a:rPr>
              <a:t/>
            </a:r>
            <a:br>
              <a:rPr lang="fa-IR" sz="2800" dirty="0">
                <a:solidFill>
                  <a:schemeClr val="accent2">
                    <a:lumMod val="75000"/>
                  </a:schemeClr>
                </a:solidFill>
                <a:cs typeface="B Nazanin" panose="00000400000000000000" pitchFamily="2" charset="-78"/>
              </a:rPr>
            </a:br>
            <a:r>
              <a:rPr lang="fa-IR" sz="2800" dirty="0">
                <a:solidFill>
                  <a:schemeClr val="accent2">
                    <a:lumMod val="75000"/>
                  </a:schemeClr>
                </a:solidFill>
                <a:cs typeface="B Nazanin" panose="00000400000000000000" pitchFamily="2" charset="-78"/>
              </a:rPr>
              <a:t>تمرینات ذهنی به منظور کنترل قندخون در بیماران دیابتی موردنیاز است. </a:t>
            </a:r>
            <a:r>
              <a:rPr lang="fa-IR" sz="2800" b="1" dirty="0">
                <a:solidFill>
                  <a:srgbClr val="C00000"/>
                </a:solidFill>
                <a:latin typeface="Vrinda" panose="020B0502040204020203" pitchFamily="34" charset="0"/>
                <a:cs typeface="B Nazanin" panose="00000400000000000000" pitchFamily="2" charset="-78"/>
              </a:rPr>
              <a:t>چی</a:t>
            </a:r>
            <a:r>
              <a:rPr lang="fa-IR" sz="2800" dirty="0">
                <a:solidFill>
                  <a:schemeClr val="accent2">
                    <a:lumMod val="75000"/>
                  </a:schemeClr>
                </a:solidFill>
                <a:latin typeface="Vrinda" panose="020B0502040204020203" pitchFamily="34" charset="0"/>
                <a:cs typeface="B Nazanin" panose="00000400000000000000" pitchFamily="2" charset="-78"/>
              </a:rPr>
              <a:t> </a:t>
            </a:r>
            <a:r>
              <a:rPr lang="fa-IR" sz="2800" b="1" dirty="0">
                <a:solidFill>
                  <a:srgbClr val="C00000"/>
                </a:solidFill>
                <a:latin typeface="Vrinda" panose="020B0502040204020203" pitchFamily="34" charset="0"/>
                <a:cs typeface="B Nazanin" panose="00000400000000000000" pitchFamily="2" charset="-78"/>
              </a:rPr>
              <a:t>کونگ</a:t>
            </a:r>
            <a:r>
              <a:rPr lang="fa-IR" sz="2800" dirty="0">
                <a:solidFill>
                  <a:schemeClr val="accent2">
                    <a:lumMod val="75000"/>
                  </a:schemeClr>
                </a:solidFill>
                <a:latin typeface="Vrinda" panose="020B0502040204020203" pitchFamily="34" charset="0"/>
                <a:cs typeface="B Nazanin" panose="00000400000000000000" pitchFamily="2" charset="-78"/>
              </a:rPr>
              <a:t> یک تمرین تنفسی و جزئی ضروری از </a:t>
            </a:r>
            <a:r>
              <a:rPr lang="fa-IR" sz="2800" b="1" dirty="0">
                <a:solidFill>
                  <a:schemeClr val="accent2">
                    <a:lumMod val="75000"/>
                  </a:schemeClr>
                </a:solidFill>
                <a:latin typeface="Vrinda" panose="020B0502040204020203" pitchFamily="34" charset="0"/>
                <a:cs typeface="B Nazanin" panose="00000400000000000000" pitchFamily="2" charset="-78"/>
              </a:rPr>
              <a:t>طب</a:t>
            </a:r>
            <a:r>
              <a:rPr lang="fa-IR" sz="2800" dirty="0">
                <a:solidFill>
                  <a:schemeClr val="accent2">
                    <a:lumMod val="75000"/>
                  </a:schemeClr>
                </a:solidFill>
                <a:latin typeface="Vrinda" panose="020B0502040204020203" pitchFamily="34" charset="0"/>
                <a:cs typeface="B Nazanin" panose="00000400000000000000" pitchFamily="2" charset="-78"/>
              </a:rPr>
              <a:t> </a:t>
            </a:r>
            <a:r>
              <a:rPr lang="fa-IR" sz="2800" b="1" dirty="0">
                <a:solidFill>
                  <a:schemeClr val="accent2">
                    <a:lumMod val="75000"/>
                  </a:schemeClr>
                </a:solidFill>
                <a:latin typeface="Vrinda" panose="020B0502040204020203" pitchFamily="34" charset="0"/>
                <a:cs typeface="B Nazanin" panose="00000400000000000000" pitchFamily="2" charset="-78"/>
              </a:rPr>
              <a:t>چینی</a:t>
            </a:r>
            <a:r>
              <a:rPr lang="fa-IR" sz="2800" dirty="0">
                <a:solidFill>
                  <a:schemeClr val="accent2">
                    <a:lumMod val="75000"/>
                  </a:schemeClr>
                </a:solidFill>
                <a:latin typeface="Vrinda" panose="020B0502040204020203" pitchFamily="34" charset="0"/>
                <a:cs typeface="B Nazanin" panose="00000400000000000000" pitchFamily="2" charset="-78"/>
              </a:rPr>
              <a:t> می باشد. این تمرین بر میزان قندخون موثر است. </a:t>
            </a:r>
            <a:r>
              <a:rPr lang="fa-IR" sz="2800" b="1" dirty="0">
                <a:solidFill>
                  <a:srgbClr val="C00000"/>
                </a:solidFill>
                <a:latin typeface="Vrinda" panose="020B0502040204020203" pitchFamily="34" charset="0"/>
                <a:cs typeface="B Nazanin" panose="00000400000000000000" pitchFamily="2" charset="-78"/>
              </a:rPr>
              <a:t>تای</a:t>
            </a:r>
            <a:r>
              <a:rPr lang="fa-IR" sz="2800" dirty="0">
                <a:solidFill>
                  <a:srgbClr val="C00000"/>
                </a:solidFill>
                <a:latin typeface="Vrinda" panose="020B0502040204020203" pitchFamily="34" charset="0"/>
                <a:cs typeface="B Nazanin" panose="00000400000000000000" pitchFamily="2" charset="-78"/>
              </a:rPr>
              <a:t> </a:t>
            </a:r>
            <a:r>
              <a:rPr lang="fa-IR" sz="2800" b="1" dirty="0">
                <a:solidFill>
                  <a:srgbClr val="C00000"/>
                </a:solidFill>
                <a:latin typeface="Vrinda" panose="020B0502040204020203" pitchFamily="34" charset="0"/>
                <a:cs typeface="B Nazanin" panose="00000400000000000000" pitchFamily="2" charset="-78"/>
              </a:rPr>
              <a:t>چی</a:t>
            </a:r>
            <a:r>
              <a:rPr lang="fa-IR" sz="2800" dirty="0">
                <a:solidFill>
                  <a:srgbClr val="C00000"/>
                </a:solidFill>
                <a:latin typeface="Vrinda" panose="020B0502040204020203" pitchFamily="34" charset="0"/>
                <a:cs typeface="B Nazanin" panose="00000400000000000000" pitchFamily="2" charset="-78"/>
              </a:rPr>
              <a:t> </a:t>
            </a:r>
            <a:r>
              <a:rPr lang="fa-IR" sz="2800" dirty="0">
                <a:solidFill>
                  <a:schemeClr val="accent2">
                    <a:lumMod val="75000"/>
                  </a:schemeClr>
                </a:solidFill>
                <a:latin typeface="Vrinda" panose="020B0502040204020203" pitchFamily="34" charset="0"/>
                <a:cs typeface="B Nazanin" panose="00000400000000000000" pitchFamily="2" charset="-78"/>
              </a:rPr>
              <a:t>نیز از </a:t>
            </a:r>
            <a:r>
              <a:rPr lang="fa-IR" sz="2800" b="1" dirty="0">
                <a:solidFill>
                  <a:schemeClr val="accent2">
                    <a:lumMod val="75000"/>
                  </a:schemeClr>
                </a:solidFill>
                <a:latin typeface="Vrinda" panose="020B0502040204020203" pitchFamily="34" charset="0"/>
                <a:cs typeface="B Nazanin" panose="00000400000000000000" pitchFamily="2" charset="-78"/>
              </a:rPr>
              <a:t>چین</a:t>
            </a:r>
            <a:r>
              <a:rPr lang="fa-IR" sz="2800" dirty="0">
                <a:solidFill>
                  <a:schemeClr val="accent2">
                    <a:lumMod val="75000"/>
                  </a:schemeClr>
                </a:solidFill>
                <a:latin typeface="Vrinda" panose="020B0502040204020203" pitchFamily="34" charset="0"/>
                <a:cs typeface="B Nazanin" panose="00000400000000000000" pitchFamily="2" charset="-78"/>
              </a:rPr>
              <a:t> منشا میگیرد و حرکات آهسته ی رقص مانندی است که ترکیبی از حرکات </a:t>
            </a:r>
            <a:r>
              <a:rPr lang="fa-IR" sz="2800" b="1" dirty="0">
                <a:solidFill>
                  <a:schemeClr val="accent2">
                    <a:lumMod val="75000"/>
                  </a:schemeClr>
                </a:solidFill>
                <a:latin typeface="Vrinda" panose="020B0502040204020203" pitchFamily="34" charset="0"/>
                <a:cs typeface="B Nazanin" panose="00000400000000000000" pitchFamily="2" charset="-78"/>
              </a:rPr>
              <a:t>عضلانی_اسکلتی</a:t>
            </a:r>
            <a:r>
              <a:rPr lang="fa-IR" sz="2800" dirty="0">
                <a:solidFill>
                  <a:schemeClr val="accent2">
                    <a:lumMod val="75000"/>
                  </a:schemeClr>
                </a:solidFill>
                <a:latin typeface="Vrinda" panose="020B0502040204020203" pitchFamily="34" charset="0"/>
                <a:cs typeface="B Nazanin" panose="00000400000000000000" pitchFamily="2" charset="-78"/>
              </a:rPr>
              <a:t>، </a:t>
            </a:r>
            <a:r>
              <a:rPr lang="fa-IR" sz="2800" b="1" dirty="0">
                <a:solidFill>
                  <a:schemeClr val="accent2">
                    <a:lumMod val="75000"/>
                  </a:schemeClr>
                </a:solidFill>
                <a:latin typeface="Vrinda" panose="020B0502040204020203" pitchFamily="34" charset="0"/>
                <a:cs typeface="B Nazanin" panose="00000400000000000000" pitchFamily="2" charset="-78"/>
              </a:rPr>
              <a:t>تنفسی</a:t>
            </a:r>
            <a:r>
              <a:rPr lang="fa-IR" sz="2800" dirty="0">
                <a:solidFill>
                  <a:schemeClr val="accent2">
                    <a:lumMod val="75000"/>
                  </a:schemeClr>
                </a:solidFill>
                <a:latin typeface="Vrinda" panose="020B0502040204020203" pitchFamily="34" charset="0"/>
                <a:cs typeface="B Nazanin" panose="00000400000000000000" pitchFamily="2" charset="-78"/>
              </a:rPr>
              <a:t> و </a:t>
            </a:r>
            <a:r>
              <a:rPr lang="fa-IR" sz="2800" b="1" dirty="0">
                <a:solidFill>
                  <a:schemeClr val="accent2">
                    <a:lumMod val="75000"/>
                  </a:schemeClr>
                </a:solidFill>
                <a:latin typeface="Vrinda" panose="020B0502040204020203" pitchFamily="34" charset="0"/>
                <a:cs typeface="B Nazanin" panose="00000400000000000000" pitchFamily="2" charset="-78"/>
              </a:rPr>
              <a:t>مدیتیشن</a:t>
            </a:r>
            <a:r>
              <a:rPr lang="fa-IR" sz="2800" dirty="0">
                <a:solidFill>
                  <a:schemeClr val="accent2">
                    <a:lumMod val="75000"/>
                  </a:schemeClr>
                </a:solidFill>
                <a:latin typeface="Vrinda" panose="020B0502040204020203" pitchFamily="34" charset="0"/>
                <a:cs typeface="B Nazanin" panose="00000400000000000000" pitchFamily="2" charset="-78"/>
              </a:rPr>
              <a:t> می باشد.</a:t>
            </a:r>
            <a:br>
              <a:rPr lang="fa-IR" sz="2800" dirty="0">
                <a:solidFill>
                  <a:schemeClr val="accent2">
                    <a:lumMod val="75000"/>
                  </a:schemeClr>
                </a:solidFill>
                <a:latin typeface="Vrinda" panose="020B0502040204020203" pitchFamily="34" charset="0"/>
                <a:cs typeface="B Nazanin" panose="00000400000000000000" pitchFamily="2" charset="-78"/>
              </a:rPr>
            </a:br>
            <a:r>
              <a:rPr lang="fa-IR" sz="2800" dirty="0">
                <a:solidFill>
                  <a:schemeClr val="accent2">
                    <a:lumMod val="75000"/>
                  </a:schemeClr>
                </a:solidFill>
                <a:latin typeface="Vrinda" panose="020B0502040204020203" pitchFamily="34" charset="0"/>
                <a:cs typeface="B Nazanin" panose="00000400000000000000" pitchFamily="2" charset="-78"/>
              </a:rPr>
              <a:t>ازآنجایی که تای چی می تواند </a:t>
            </a:r>
            <a:r>
              <a:rPr lang="en-US" sz="2400" b="1" dirty="0">
                <a:solidFill>
                  <a:schemeClr val="accent2">
                    <a:lumMod val="75000"/>
                  </a:schemeClr>
                </a:solidFill>
                <a:latin typeface="Vrinda" panose="020B0502040204020203" pitchFamily="34" charset="0"/>
                <a:cs typeface="B Nazanin" panose="00000400000000000000" pitchFamily="2" charset="-78"/>
              </a:rPr>
              <a:t>FBS</a:t>
            </a:r>
            <a:r>
              <a:rPr lang="fa-IR" sz="2800" dirty="0">
                <a:solidFill>
                  <a:schemeClr val="accent2">
                    <a:lumMod val="75000"/>
                  </a:schemeClr>
                </a:solidFill>
                <a:latin typeface="Vrinda" panose="020B0502040204020203" pitchFamily="34" charset="0"/>
                <a:cs typeface="B Nazanin" panose="00000400000000000000" pitchFamily="2" charset="-78"/>
              </a:rPr>
              <a:t> را کاهش دهد، می تواند به عنوان درمانی طولانی مدت برای </a:t>
            </a:r>
            <a:r>
              <a:rPr lang="en-US" sz="2400" dirty="0">
                <a:solidFill>
                  <a:schemeClr val="accent2">
                    <a:lumMod val="75000"/>
                  </a:schemeClr>
                </a:solidFill>
                <a:latin typeface="Vrinda" panose="020B0502040204020203" pitchFamily="34" charset="0"/>
                <a:cs typeface="B Nazanin" panose="00000400000000000000" pitchFamily="2" charset="-78"/>
              </a:rPr>
              <a:t>DM</a:t>
            </a:r>
            <a:r>
              <a:rPr lang="fa-IR" sz="2800" dirty="0">
                <a:solidFill>
                  <a:schemeClr val="accent2">
                    <a:lumMod val="75000"/>
                  </a:schemeClr>
                </a:solidFill>
                <a:latin typeface="Vrinda" panose="020B0502040204020203" pitchFamily="34" charset="0"/>
                <a:cs typeface="B Nazanin" panose="00000400000000000000" pitchFamily="2" charset="-78"/>
              </a:rPr>
              <a:t> باشد.</a:t>
            </a:r>
            <a:br>
              <a:rPr lang="fa-IR" sz="2800" dirty="0">
                <a:solidFill>
                  <a:schemeClr val="accent2">
                    <a:lumMod val="75000"/>
                  </a:schemeClr>
                </a:solidFill>
                <a:latin typeface="Vrinda" panose="020B0502040204020203" pitchFamily="34" charset="0"/>
                <a:cs typeface="B Nazanin" panose="00000400000000000000" pitchFamily="2" charset="-78"/>
              </a:rPr>
            </a:br>
            <a:endParaRPr lang="en-US" sz="2800" dirty="0">
              <a:solidFill>
                <a:schemeClr val="accent2">
                  <a:lumMod val="75000"/>
                </a:schemeClr>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029" y="3747752"/>
            <a:ext cx="3519077" cy="2730319"/>
          </a:xfrm>
          <a:prstGeom prst="rect">
            <a:avLst/>
          </a:prstGeom>
          <a:ln>
            <a:noFill/>
          </a:ln>
          <a:effectLst>
            <a:softEdge rad="112500"/>
          </a:effectLst>
        </p:spPr>
      </p:pic>
    </p:spTree>
    <p:extLst>
      <p:ext uri="{BB962C8B-B14F-4D97-AF65-F5344CB8AC3E}">
        <p14:creationId xmlns:p14="http://schemas.microsoft.com/office/powerpoint/2010/main" val="1632087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039" y="450761"/>
            <a:ext cx="10135673" cy="5872766"/>
          </a:xfrm>
        </p:spPr>
        <p:txBody>
          <a:bodyPr>
            <a:normAutofit/>
          </a:bodyPr>
          <a:lstStyle/>
          <a:p>
            <a:pPr algn="r" rtl="1"/>
            <a:r>
              <a:rPr lang="fa-IR" sz="2800" b="1" dirty="0">
                <a:solidFill>
                  <a:srgbClr val="C00000"/>
                </a:solidFill>
                <a:cs typeface="B Nazanin" panose="00000400000000000000" pitchFamily="2" charset="-78"/>
              </a:rPr>
              <a:t>تمرینات </a:t>
            </a:r>
            <a:r>
              <a:rPr lang="fa-IR" sz="2800" b="1" dirty="0">
                <a:solidFill>
                  <a:srgbClr val="C00000"/>
                </a:solidFill>
                <a:latin typeface="Vrinda" panose="020B0502040204020203" pitchFamily="34" charset="0"/>
                <a:cs typeface="B Nazanin" panose="00000400000000000000" pitchFamily="2" charset="-78"/>
              </a:rPr>
              <a:t>چی کونگ و تای چی (ادامه)</a:t>
            </a:r>
            <a:br>
              <a:rPr lang="fa-IR" sz="2800" b="1" dirty="0">
                <a:solidFill>
                  <a:srgbClr val="C00000"/>
                </a:solidFill>
                <a:latin typeface="Vrinda" panose="020B0502040204020203" pitchFamily="34" charset="0"/>
                <a:cs typeface="B Nazanin" panose="00000400000000000000" pitchFamily="2" charset="-78"/>
              </a:rPr>
            </a:br>
            <a:r>
              <a:rPr lang="fa-IR" sz="2800" dirty="0">
                <a:solidFill>
                  <a:schemeClr val="accent2">
                    <a:lumMod val="75000"/>
                  </a:schemeClr>
                </a:solidFill>
                <a:cs typeface="B Nazanin" panose="00000400000000000000" pitchFamily="2" charset="-78"/>
              </a:rPr>
              <a:t/>
            </a:r>
            <a:br>
              <a:rPr lang="fa-IR" sz="2800" dirty="0">
                <a:solidFill>
                  <a:schemeClr val="accent2">
                    <a:lumMod val="75000"/>
                  </a:schemeClr>
                </a:solidFill>
                <a:cs typeface="B Nazanin" panose="00000400000000000000" pitchFamily="2" charset="-78"/>
              </a:rPr>
            </a:br>
            <a:r>
              <a:rPr lang="fa-IR" sz="2800" dirty="0">
                <a:solidFill>
                  <a:schemeClr val="accent2">
                    <a:lumMod val="75000"/>
                  </a:schemeClr>
                </a:solidFill>
                <a:cs typeface="B Nazanin" panose="00000400000000000000" pitchFamily="2" charset="-78"/>
              </a:rPr>
              <a:t>مطالعه ای که مربوط به انجام تمرینات </a:t>
            </a:r>
            <a:r>
              <a:rPr lang="fa-IR" sz="2800" dirty="0">
                <a:solidFill>
                  <a:schemeClr val="accent2">
                    <a:lumMod val="75000"/>
                  </a:schemeClr>
                </a:solidFill>
                <a:latin typeface="Vrinda" panose="020B0502040204020203" pitchFamily="34" charset="0"/>
                <a:cs typeface="B Nazanin" panose="00000400000000000000" pitchFamily="2" charset="-78"/>
              </a:rPr>
              <a:t>چی کونگ و تای چی به مدت </a:t>
            </a:r>
            <a:r>
              <a:rPr lang="en-US" sz="2800" b="1" dirty="0">
                <a:solidFill>
                  <a:schemeClr val="accent2">
                    <a:lumMod val="75000"/>
                  </a:schemeClr>
                </a:solidFill>
                <a:latin typeface="Arial" pitchFamily="34" charset="0"/>
                <a:cs typeface="Arial" pitchFamily="34" charset="0"/>
              </a:rPr>
              <a:t>12</a:t>
            </a:r>
            <a:r>
              <a:rPr lang="fa-IR" sz="2800" dirty="0">
                <a:solidFill>
                  <a:schemeClr val="accent2">
                    <a:lumMod val="75000"/>
                  </a:schemeClr>
                </a:solidFill>
                <a:latin typeface="Vrinda" panose="020B0502040204020203" pitchFamily="34" charset="0"/>
                <a:cs typeface="B Nazanin" panose="00000400000000000000" pitchFamily="2" charset="-78"/>
              </a:rPr>
              <a:t> </a:t>
            </a:r>
            <a:r>
              <a:rPr lang="fa-IR" sz="2800" b="1" dirty="0">
                <a:solidFill>
                  <a:schemeClr val="accent2">
                    <a:lumMod val="75000"/>
                  </a:schemeClr>
                </a:solidFill>
                <a:latin typeface="Vrinda" panose="020B0502040204020203" pitchFamily="34" charset="0"/>
                <a:cs typeface="B Nazanin" panose="00000400000000000000" pitchFamily="2" charset="-78"/>
              </a:rPr>
              <a:t>هفته</a:t>
            </a:r>
            <a:r>
              <a:rPr lang="fa-IR" sz="2800" dirty="0">
                <a:solidFill>
                  <a:schemeClr val="accent2">
                    <a:lumMod val="75000"/>
                  </a:schemeClr>
                </a:solidFill>
                <a:latin typeface="Vrinda" panose="020B0502040204020203" pitchFamily="34" charset="0"/>
                <a:cs typeface="B Nazanin" panose="00000400000000000000" pitchFamily="2" charset="-78"/>
              </a:rPr>
              <a:t> می باشد، افراد را در </a:t>
            </a:r>
            <a:r>
              <a:rPr lang="fa-IR" sz="2800" b="1" dirty="0">
                <a:solidFill>
                  <a:schemeClr val="accent2">
                    <a:lumMod val="75000"/>
                  </a:schemeClr>
                </a:solidFill>
                <a:latin typeface="Vrinda" panose="020B0502040204020203" pitchFamily="34" charset="0"/>
                <a:cs typeface="B Nazanin" panose="00000400000000000000" pitchFamily="2" charset="-78"/>
              </a:rPr>
              <a:t>سه</a:t>
            </a:r>
            <a:r>
              <a:rPr lang="fa-IR" sz="2800" dirty="0">
                <a:solidFill>
                  <a:schemeClr val="accent2">
                    <a:lumMod val="75000"/>
                  </a:schemeClr>
                </a:solidFill>
                <a:latin typeface="Vrinda" panose="020B0502040204020203" pitchFamily="34" charset="0"/>
                <a:cs typeface="B Nazanin" panose="00000400000000000000" pitchFamily="2" charset="-78"/>
              </a:rPr>
              <a:t> گروه تقسیم بندی کرد: چی کونگ ، تای چی و دارونما (پلاسبو).</a:t>
            </a:r>
            <a:br>
              <a:rPr lang="fa-IR" sz="2800" dirty="0">
                <a:solidFill>
                  <a:schemeClr val="accent2">
                    <a:lumMod val="75000"/>
                  </a:schemeClr>
                </a:solidFill>
                <a:latin typeface="Vrinda" panose="020B0502040204020203" pitchFamily="34" charset="0"/>
                <a:cs typeface="B Nazanin" panose="00000400000000000000" pitchFamily="2" charset="-78"/>
              </a:rPr>
            </a:br>
            <a:r>
              <a:rPr lang="fa-IR" sz="2800" dirty="0">
                <a:solidFill>
                  <a:schemeClr val="accent2">
                    <a:lumMod val="75000"/>
                  </a:schemeClr>
                </a:solidFill>
                <a:latin typeface="Vrinda" panose="020B0502040204020203" pitchFamily="34" charset="0"/>
                <a:cs typeface="B Nazanin" panose="00000400000000000000" pitchFamily="2" charset="-78"/>
              </a:rPr>
              <a:t>نتایج مطالعه نشان می دهد که چی کونگ نسبت به تای چی اثربهتری درکاهش</a:t>
            </a:r>
            <a:r>
              <a:rPr lang="en-US" sz="2800" dirty="0">
                <a:solidFill>
                  <a:schemeClr val="accent2">
                    <a:lumMod val="75000"/>
                  </a:schemeClr>
                </a:solidFill>
                <a:latin typeface="Vrinda" panose="020B0502040204020203" pitchFamily="34" charset="0"/>
                <a:cs typeface="B Nazanin" panose="00000400000000000000" pitchFamily="2" charset="-78"/>
              </a:rPr>
              <a:t>FBS</a:t>
            </a:r>
            <a:r>
              <a:rPr lang="fa-IR" sz="2800" dirty="0">
                <a:solidFill>
                  <a:schemeClr val="accent2">
                    <a:lumMod val="75000"/>
                  </a:schemeClr>
                </a:solidFill>
                <a:latin typeface="Vrinda" panose="020B0502040204020203" pitchFamily="34" charset="0"/>
                <a:cs typeface="B Nazanin" panose="00000400000000000000" pitchFamily="2" charset="-78"/>
              </a:rPr>
              <a:t> در بیماران دیابتی </a:t>
            </a:r>
            <a:r>
              <a:rPr lang="fa-IR" sz="2800" b="1" dirty="0">
                <a:solidFill>
                  <a:schemeClr val="accent2">
                    <a:lumMod val="75000"/>
                  </a:schemeClr>
                </a:solidFill>
                <a:latin typeface="Vrinda" panose="020B0502040204020203" pitchFamily="34" charset="0"/>
                <a:cs typeface="B Nazanin" panose="00000400000000000000" pitchFamily="2" charset="-78"/>
              </a:rPr>
              <a:t>نوع</a:t>
            </a:r>
            <a:r>
              <a:rPr lang="fa-IR" sz="2800" dirty="0">
                <a:solidFill>
                  <a:schemeClr val="accent2">
                    <a:lumMod val="75000"/>
                  </a:schemeClr>
                </a:solidFill>
                <a:latin typeface="Vrinda" panose="020B0502040204020203" pitchFamily="34" charset="0"/>
                <a:cs typeface="B Nazanin" panose="00000400000000000000" pitchFamily="2" charset="-78"/>
              </a:rPr>
              <a:t> </a:t>
            </a:r>
            <a:r>
              <a:rPr lang="en-US" sz="2800" b="1" dirty="0">
                <a:solidFill>
                  <a:schemeClr val="accent2">
                    <a:lumMod val="75000"/>
                  </a:schemeClr>
                </a:solidFill>
                <a:latin typeface="Vrinda" panose="020B0502040204020203" pitchFamily="34" charset="0"/>
                <a:cs typeface="B Nazanin" panose="00000400000000000000" pitchFamily="2" charset="-78"/>
              </a:rPr>
              <a:t>2</a:t>
            </a:r>
            <a:r>
              <a:rPr lang="fa-IR" sz="2800" dirty="0">
                <a:solidFill>
                  <a:schemeClr val="accent2">
                    <a:lumMod val="75000"/>
                  </a:schemeClr>
                </a:solidFill>
                <a:latin typeface="Vrinda" panose="020B0502040204020203" pitchFamily="34" charset="0"/>
                <a:cs typeface="B Nazanin" panose="00000400000000000000" pitchFamily="2" charset="-78"/>
              </a:rPr>
              <a:t> داشته است.</a:t>
            </a:r>
            <a:r>
              <a:rPr lang="fa-IR" sz="2800" dirty="0">
                <a:solidFill>
                  <a:schemeClr val="accent2">
                    <a:lumMod val="75000"/>
                  </a:schemeClr>
                </a:solidFill>
                <a:cs typeface="B Nazanin" panose="00000400000000000000" pitchFamily="2" charset="-78"/>
              </a:rPr>
              <a:t/>
            </a:r>
            <a:br>
              <a:rPr lang="fa-IR" sz="2800" dirty="0">
                <a:solidFill>
                  <a:schemeClr val="accent2">
                    <a:lumMod val="75000"/>
                  </a:schemeClr>
                </a:solidFill>
                <a:cs typeface="B Nazanin" panose="00000400000000000000" pitchFamily="2" charset="-78"/>
              </a:rPr>
            </a:br>
            <a:endParaRPr lang="en-US" sz="2800" dirty="0"/>
          </a:p>
        </p:txBody>
      </p:sp>
      <p:pic>
        <p:nvPicPr>
          <p:cNvPr id="3" name="Picture 2"/>
          <p:cNvPicPr>
            <a:picLocks noChangeAspect="1"/>
          </p:cNvPicPr>
          <p:nvPr/>
        </p:nvPicPr>
        <p:blipFill>
          <a:blip r:embed="rId2"/>
          <a:stretch>
            <a:fillRect/>
          </a:stretch>
        </p:blipFill>
        <p:spPr>
          <a:xfrm>
            <a:off x="1939777" y="3136485"/>
            <a:ext cx="3907231" cy="3187042"/>
          </a:xfrm>
          <a:prstGeom prst="rect">
            <a:avLst/>
          </a:prstGeom>
        </p:spPr>
      </p:pic>
    </p:spTree>
    <p:extLst>
      <p:ext uri="{BB962C8B-B14F-4D97-AF65-F5344CB8AC3E}">
        <p14:creationId xmlns:p14="http://schemas.microsoft.com/office/powerpoint/2010/main" val="4191857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978" y="296214"/>
            <a:ext cx="10393250" cy="6168980"/>
          </a:xfrm>
        </p:spPr>
        <p:txBody>
          <a:bodyPr>
            <a:normAutofit/>
          </a:bodyPr>
          <a:lstStyle/>
          <a:p>
            <a:pPr algn="r" rtl="1"/>
            <a:r>
              <a:rPr lang="fa-IR" sz="3200" b="1" dirty="0">
                <a:solidFill>
                  <a:srgbClr val="C00000"/>
                </a:solidFill>
                <a:latin typeface="Vrinda" panose="020B0502040204020203" pitchFamily="34" charset="0"/>
                <a:cs typeface="B Nazanin" panose="00000400000000000000" pitchFamily="2" charset="-78"/>
              </a:rPr>
              <a:t>ریلکسیشن </a:t>
            </a:r>
            <a:r>
              <a:rPr lang="fa-IR" sz="2800" b="1" dirty="0">
                <a:solidFill>
                  <a:schemeClr val="accent2">
                    <a:lumMod val="75000"/>
                  </a:schemeClr>
                </a:solidFill>
                <a:latin typeface="Vrinda" panose="020B0502040204020203" pitchFamily="34" charset="0"/>
                <a:cs typeface="B Nazanin" panose="00000400000000000000" pitchFamily="2" charset="-78"/>
              </a:rPr>
              <a:t/>
            </a:r>
            <a:br>
              <a:rPr lang="fa-IR" sz="2800" b="1" dirty="0">
                <a:solidFill>
                  <a:schemeClr val="accent2">
                    <a:lumMod val="75000"/>
                  </a:schemeClr>
                </a:solidFill>
                <a:latin typeface="Vrinda" panose="020B0502040204020203" pitchFamily="34" charset="0"/>
                <a:cs typeface="B Nazanin" panose="00000400000000000000" pitchFamily="2" charset="-78"/>
              </a:rPr>
            </a:br>
            <a:r>
              <a:rPr lang="fa-IR" sz="2800" b="1" dirty="0">
                <a:solidFill>
                  <a:schemeClr val="accent2">
                    <a:lumMod val="75000"/>
                  </a:schemeClr>
                </a:solidFill>
                <a:latin typeface="Vrinda" panose="020B0502040204020203" pitchFamily="34" charset="0"/>
                <a:cs typeface="B Nazanin" panose="00000400000000000000" pitchFamily="2" charset="-78"/>
              </a:rPr>
              <a:t>استرس</a:t>
            </a:r>
            <a:r>
              <a:rPr lang="fa-IR" sz="2800" dirty="0">
                <a:solidFill>
                  <a:schemeClr val="accent2">
                    <a:lumMod val="75000"/>
                  </a:schemeClr>
                </a:solidFill>
                <a:latin typeface="Vrinda" panose="020B0502040204020203" pitchFamily="34" charset="0"/>
                <a:cs typeface="B Nazanin" panose="00000400000000000000" pitchFamily="2" charset="-78"/>
              </a:rPr>
              <a:t> باعث افزایش قندخون مزمن می شود و </a:t>
            </a:r>
            <a:r>
              <a:rPr lang="fa-IR" sz="2800" b="1" dirty="0">
                <a:solidFill>
                  <a:schemeClr val="accent2">
                    <a:lumMod val="75000"/>
                  </a:schemeClr>
                </a:solidFill>
                <a:latin typeface="Vrinda" panose="020B0502040204020203" pitchFamily="34" charset="0"/>
                <a:cs typeface="B Nazanin" panose="00000400000000000000" pitchFamily="2" charset="-78"/>
              </a:rPr>
              <a:t>ریلکسیشن</a:t>
            </a:r>
            <a:r>
              <a:rPr lang="fa-IR" sz="2800" dirty="0">
                <a:solidFill>
                  <a:schemeClr val="accent2">
                    <a:lumMod val="75000"/>
                  </a:schemeClr>
                </a:solidFill>
                <a:latin typeface="Vrinda" panose="020B0502040204020203" pitchFamily="34" charset="0"/>
                <a:cs typeface="B Nazanin" panose="00000400000000000000" pitchFamily="2" charset="-78"/>
              </a:rPr>
              <a:t> در کاهش میزان گلوکزخون موثرشناخته شده است بنابراین می تواند برای درمان بیماران دیابتی  مورداستفاده قرار گیرد.</a:t>
            </a:r>
            <a:br>
              <a:rPr lang="fa-IR" sz="2800" dirty="0">
                <a:solidFill>
                  <a:schemeClr val="accent2">
                    <a:lumMod val="75000"/>
                  </a:schemeClr>
                </a:solidFill>
                <a:latin typeface="Vrinda" panose="020B0502040204020203" pitchFamily="34" charset="0"/>
                <a:cs typeface="B Nazanin" panose="00000400000000000000" pitchFamily="2" charset="-78"/>
              </a:rPr>
            </a:br>
            <a:r>
              <a:rPr lang="fa-IR" sz="2800" dirty="0">
                <a:solidFill>
                  <a:schemeClr val="accent2">
                    <a:lumMod val="75000"/>
                  </a:schemeClr>
                </a:solidFill>
                <a:latin typeface="Vrinda" panose="020B0502040204020203" pitchFamily="34" charset="0"/>
                <a:cs typeface="B Nazanin" panose="00000400000000000000" pitchFamily="2" charset="-78"/>
              </a:rPr>
              <a:t>مطالعه ی دیگری نشان می دهد که ریلکسیشن در مقایسه با دارونما، درکاهش </a:t>
            </a:r>
            <a:r>
              <a:rPr lang="en-US" sz="2400" b="1" dirty="0">
                <a:solidFill>
                  <a:schemeClr val="accent2">
                    <a:lumMod val="75000"/>
                  </a:schemeClr>
                </a:solidFill>
                <a:latin typeface="Arial" pitchFamily="34" charset="0"/>
                <a:cs typeface="Arial" pitchFamily="34" charset="0"/>
              </a:rPr>
              <a:t>FBS</a:t>
            </a:r>
            <a:r>
              <a:rPr lang="fa-IR" sz="2400" dirty="0">
                <a:solidFill>
                  <a:schemeClr val="accent2">
                    <a:lumMod val="75000"/>
                  </a:schemeClr>
                </a:solidFill>
                <a:latin typeface="Vrinda" panose="020B0502040204020203" pitchFamily="34" charset="0"/>
                <a:cs typeface="B Nazanin" panose="00000400000000000000" pitchFamily="2" charset="-78"/>
              </a:rPr>
              <a:t> </a:t>
            </a:r>
            <a:r>
              <a:rPr lang="fa-IR" sz="2800" dirty="0">
                <a:solidFill>
                  <a:schemeClr val="accent2">
                    <a:lumMod val="75000"/>
                  </a:schemeClr>
                </a:solidFill>
                <a:latin typeface="Vrinda" panose="020B0502040204020203" pitchFamily="34" charset="0"/>
                <a:cs typeface="B Nazanin" panose="00000400000000000000" pitchFamily="2" charset="-78"/>
              </a:rPr>
              <a:t>در بیماران دیابتی </a:t>
            </a:r>
            <a:r>
              <a:rPr lang="fa-IR" sz="2800" b="1" dirty="0">
                <a:solidFill>
                  <a:schemeClr val="accent2">
                    <a:lumMod val="75000"/>
                  </a:schemeClr>
                </a:solidFill>
                <a:latin typeface="Vrinda" panose="020B0502040204020203" pitchFamily="34" charset="0"/>
                <a:cs typeface="B Nazanin" panose="00000400000000000000" pitchFamily="2" charset="-78"/>
              </a:rPr>
              <a:t>نوع</a:t>
            </a:r>
            <a:r>
              <a:rPr lang="en-US" sz="2400" b="1" dirty="0">
                <a:solidFill>
                  <a:schemeClr val="accent2">
                    <a:lumMod val="75000"/>
                  </a:schemeClr>
                </a:solidFill>
                <a:latin typeface="Arial" pitchFamily="34" charset="0"/>
                <a:cs typeface="Arial" pitchFamily="34" charset="0"/>
              </a:rPr>
              <a:t>2</a:t>
            </a:r>
            <a:r>
              <a:rPr lang="fa-IR" sz="2400" dirty="0">
                <a:solidFill>
                  <a:schemeClr val="accent2">
                    <a:lumMod val="75000"/>
                  </a:schemeClr>
                </a:solidFill>
                <a:latin typeface="Vrinda" panose="020B0502040204020203" pitchFamily="34" charset="0"/>
                <a:cs typeface="B Nazanin" panose="00000400000000000000" pitchFamily="2" charset="-78"/>
              </a:rPr>
              <a:t> </a:t>
            </a:r>
            <a:r>
              <a:rPr lang="fa-IR" sz="2800" dirty="0">
                <a:solidFill>
                  <a:schemeClr val="accent2">
                    <a:lumMod val="75000"/>
                  </a:schemeClr>
                </a:solidFill>
                <a:latin typeface="Vrinda" panose="020B0502040204020203" pitchFamily="34" charset="0"/>
                <a:cs typeface="B Nazanin" panose="00000400000000000000" pitchFamily="2" charset="-78"/>
              </a:rPr>
              <a:t>اثرگذار بوده است. مداخلات به مدت</a:t>
            </a:r>
            <a:r>
              <a:rPr lang="en-US" sz="2400" b="1" dirty="0">
                <a:solidFill>
                  <a:schemeClr val="accent2">
                    <a:lumMod val="75000"/>
                  </a:schemeClr>
                </a:solidFill>
                <a:latin typeface="Arial" pitchFamily="34" charset="0"/>
                <a:cs typeface="Arial" pitchFamily="34" charset="0"/>
              </a:rPr>
              <a:t>8</a:t>
            </a:r>
            <a:r>
              <a:rPr lang="fa-IR" sz="2800" b="1" dirty="0">
                <a:solidFill>
                  <a:schemeClr val="accent2">
                    <a:lumMod val="75000"/>
                  </a:schemeClr>
                </a:solidFill>
                <a:latin typeface="Vrinda" panose="020B0502040204020203" pitchFamily="34" charset="0"/>
                <a:cs typeface="B Nazanin" panose="00000400000000000000" pitchFamily="2" charset="-78"/>
              </a:rPr>
              <a:t>هفته</a:t>
            </a:r>
            <a:r>
              <a:rPr lang="fa-IR" sz="2800" dirty="0">
                <a:solidFill>
                  <a:schemeClr val="accent2">
                    <a:lumMod val="75000"/>
                  </a:schemeClr>
                </a:solidFill>
                <a:latin typeface="Vrinda" panose="020B0502040204020203" pitchFamily="34" charset="0"/>
                <a:cs typeface="B Nazanin" panose="00000400000000000000" pitchFamily="2" charset="-78"/>
              </a:rPr>
              <a:t> انجام شده است.</a:t>
            </a:r>
            <a:endParaRPr lang="fa-IR" sz="2800" dirty="0">
              <a:solidFill>
                <a:schemeClr val="accent2">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653" y="3039414"/>
            <a:ext cx="5235119" cy="3464417"/>
          </a:xfrm>
          <a:prstGeom prst="rect">
            <a:avLst/>
          </a:prstGeom>
          <a:ln>
            <a:noFill/>
          </a:ln>
          <a:effectLst>
            <a:softEdge rad="112500"/>
          </a:effectLst>
        </p:spPr>
      </p:pic>
    </p:spTree>
    <p:extLst>
      <p:ext uri="{BB962C8B-B14F-4D97-AF65-F5344CB8AC3E}">
        <p14:creationId xmlns:p14="http://schemas.microsoft.com/office/powerpoint/2010/main" val="1254976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918" y="624109"/>
            <a:ext cx="10113693" cy="5583507"/>
          </a:xfrm>
        </p:spPr>
        <p:txBody>
          <a:bodyPr>
            <a:normAutofit/>
          </a:bodyPr>
          <a:lstStyle/>
          <a:p>
            <a:pPr algn="r" rtl="1"/>
            <a:r>
              <a:rPr lang="fa-IR" sz="6000" b="1" dirty="0">
                <a:solidFill>
                  <a:srgbClr val="C00000"/>
                </a:solidFill>
                <a:cs typeface="B Nazanin" panose="00000400000000000000" pitchFamily="2" charset="-78"/>
              </a:rPr>
              <a:t/>
            </a:r>
            <a:br>
              <a:rPr lang="fa-IR" sz="6000" b="1" dirty="0">
                <a:solidFill>
                  <a:srgbClr val="C00000"/>
                </a:solidFill>
                <a:cs typeface="B Nazanin" panose="00000400000000000000" pitchFamily="2" charset="-78"/>
              </a:rPr>
            </a:br>
            <a:r>
              <a:rPr lang="fa-IR" sz="1800" b="1" dirty="0">
                <a:solidFill>
                  <a:srgbClr val="C00000"/>
                </a:solidFill>
                <a:cs typeface="B Nazanin" panose="00000400000000000000" pitchFamily="2" charset="-78"/>
              </a:rPr>
              <a:t/>
            </a:r>
            <a:br>
              <a:rPr lang="fa-IR" sz="1800" b="1" dirty="0">
                <a:solidFill>
                  <a:srgbClr val="C00000"/>
                </a:solidFill>
                <a:cs typeface="B Nazanin" panose="00000400000000000000" pitchFamily="2" charset="-78"/>
              </a:rPr>
            </a:br>
            <a:r>
              <a:rPr lang="fa-IR" sz="1800" b="1" dirty="0">
                <a:solidFill>
                  <a:srgbClr val="C00000"/>
                </a:solidFill>
                <a:cs typeface="B Nazanin" panose="00000400000000000000" pitchFamily="2" charset="-78"/>
              </a:rPr>
              <a:t/>
            </a:r>
            <a:br>
              <a:rPr lang="fa-IR" sz="1800" b="1" dirty="0">
                <a:solidFill>
                  <a:srgbClr val="C00000"/>
                </a:solidFill>
                <a:cs typeface="B Nazanin" panose="00000400000000000000" pitchFamily="2" charset="-78"/>
              </a:rPr>
            </a:br>
            <a:r>
              <a:rPr lang="fa-IR" sz="6000" b="1" dirty="0">
                <a:solidFill>
                  <a:srgbClr val="C00000"/>
                </a:solidFill>
                <a:cs typeface="B Nazanin" panose="00000400000000000000" pitchFamily="2" charset="-78"/>
              </a:rPr>
              <a:t>رویکرد کل نگر</a:t>
            </a:r>
            <a:endParaRPr lang="en-US" sz="60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323320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1" y="347730"/>
            <a:ext cx="10972799" cy="6259131"/>
          </a:xfrm>
        </p:spPr>
        <p:txBody>
          <a:bodyPr>
            <a:normAutofit/>
          </a:bodyPr>
          <a:lstStyle/>
          <a:p>
            <a:pPr algn="r" rtl="1"/>
            <a:r>
              <a:rPr lang="fa-IR" sz="2800" b="1" dirty="0">
                <a:solidFill>
                  <a:srgbClr val="C00000"/>
                </a:solidFill>
                <a:cs typeface="B Nazanin" pitchFamily="2" charset="-78"/>
              </a:rPr>
              <a:t>طب</a:t>
            </a:r>
            <a:r>
              <a:rPr lang="fa-IR" sz="2800" dirty="0">
                <a:solidFill>
                  <a:schemeClr val="accent2">
                    <a:lumMod val="75000"/>
                  </a:schemeClr>
                </a:solidFill>
                <a:cs typeface="B Nazanin" pitchFamily="2" charset="-78"/>
              </a:rPr>
              <a:t> </a:t>
            </a:r>
            <a:r>
              <a:rPr lang="fa-IR" sz="2800" b="1" dirty="0">
                <a:solidFill>
                  <a:srgbClr val="C00000"/>
                </a:solidFill>
                <a:cs typeface="B Nazanin" pitchFamily="2" charset="-78"/>
              </a:rPr>
              <a:t>فشاری (</a:t>
            </a:r>
            <a:r>
              <a:rPr lang="en-US" sz="2000" b="1" dirty="0">
                <a:solidFill>
                  <a:srgbClr val="C00000"/>
                </a:solidFill>
                <a:latin typeface="Arial" pitchFamily="34" charset="0"/>
                <a:cs typeface="Arial" pitchFamily="34" charset="0"/>
              </a:rPr>
              <a:t>acupressure</a:t>
            </a:r>
            <a:r>
              <a:rPr lang="fa-IR" sz="2800" b="1" dirty="0">
                <a:solidFill>
                  <a:srgbClr val="C00000"/>
                </a:solidFill>
                <a:cs typeface="B Nazanin" pitchFamily="2" charset="-78"/>
              </a:rPr>
              <a:t>)</a:t>
            </a:r>
            <a:r>
              <a:rPr lang="fa-IR" sz="2800" dirty="0">
                <a:solidFill>
                  <a:schemeClr val="accent2">
                    <a:lumMod val="75000"/>
                  </a:schemeClr>
                </a:solidFill>
                <a:cs typeface="B Nazanin" pitchFamily="2" charset="-78"/>
              </a:rPr>
              <a:t/>
            </a:r>
            <a:br>
              <a:rPr lang="fa-IR" sz="2800" dirty="0">
                <a:solidFill>
                  <a:schemeClr val="accent2">
                    <a:lumMod val="75000"/>
                  </a:schemeClr>
                </a:solidFill>
                <a:cs typeface="B Nazanin" pitchFamily="2" charset="-78"/>
              </a:rPr>
            </a:br>
            <a:r>
              <a:rPr lang="fa-IR" sz="2800" dirty="0">
                <a:solidFill>
                  <a:schemeClr val="accent2">
                    <a:lumMod val="75000"/>
                  </a:schemeClr>
                </a:solidFill>
                <a:cs typeface="B Nazanin" pitchFamily="2" charset="-78"/>
              </a:rPr>
              <a:t>رویکرد کل نگر در این مطالعه </a:t>
            </a:r>
            <a:r>
              <a:rPr lang="fa-IR" sz="2800" b="1" dirty="0">
                <a:solidFill>
                  <a:schemeClr val="accent2">
                    <a:lumMod val="75000"/>
                  </a:schemeClr>
                </a:solidFill>
                <a:cs typeface="B Nazanin" pitchFamily="2" charset="-78"/>
              </a:rPr>
              <a:t>طب</a:t>
            </a:r>
            <a:r>
              <a:rPr lang="fa-IR" sz="2800" dirty="0">
                <a:solidFill>
                  <a:schemeClr val="accent2">
                    <a:lumMod val="75000"/>
                  </a:schemeClr>
                </a:solidFill>
                <a:cs typeface="B Nazanin" pitchFamily="2" charset="-78"/>
              </a:rPr>
              <a:t> </a:t>
            </a:r>
            <a:r>
              <a:rPr lang="fa-IR" sz="2800" b="1" dirty="0">
                <a:solidFill>
                  <a:schemeClr val="accent2">
                    <a:lumMod val="75000"/>
                  </a:schemeClr>
                </a:solidFill>
                <a:cs typeface="B Nazanin" pitchFamily="2" charset="-78"/>
              </a:rPr>
              <a:t>فشاری</a:t>
            </a:r>
            <a:r>
              <a:rPr lang="fa-IR" sz="2800" dirty="0">
                <a:solidFill>
                  <a:schemeClr val="accent2">
                    <a:lumMod val="75000"/>
                  </a:schemeClr>
                </a:solidFill>
                <a:cs typeface="B Nazanin" pitchFamily="2" charset="-78"/>
              </a:rPr>
              <a:t> (</a:t>
            </a:r>
            <a:r>
              <a:rPr lang="en-US" sz="2000" b="1" dirty="0">
                <a:solidFill>
                  <a:schemeClr val="accent2">
                    <a:lumMod val="75000"/>
                  </a:schemeClr>
                </a:solidFill>
                <a:latin typeface="Arial" pitchFamily="34" charset="0"/>
                <a:cs typeface="Arial" pitchFamily="34" charset="0"/>
              </a:rPr>
              <a:t>acupressure</a:t>
            </a:r>
            <a:r>
              <a:rPr lang="fa-IR" sz="2800" dirty="0">
                <a:solidFill>
                  <a:schemeClr val="accent2">
                    <a:lumMod val="75000"/>
                  </a:schemeClr>
                </a:solidFill>
                <a:cs typeface="B Nazanin" pitchFamily="2" charset="-78"/>
              </a:rPr>
              <a:t>)</a:t>
            </a:r>
            <a:r>
              <a:rPr lang="fa-IR" sz="2800" dirty="0">
                <a:solidFill>
                  <a:srgbClr val="C00000"/>
                </a:solidFill>
                <a:cs typeface="B Nazanin" pitchFamily="2" charset="-78"/>
              </a:rPr>
              <a:t> </a:t>
            </a:r>
            <a:r>
              <a:rPr lang="fa-IR" sz="2800" dirty="0">
                <a:solidFill>
                  <a:schemeClr val="accent2">
                    <a:lumMod val="75000"/>
                  </a:schemeClr>
                </a:solidFill>
                <a:cs typeface="B Nazanin" pitchFamily="2" charset="-78"/>
              </a:rPr>
              <a:t>در نقاط خاص می باشد.</a:t>
            </a:r>
            <a:br>
              <a:rPr lang="fa-IR" sz="2800" dirty="0">
                <a:solidFill>
                  <a:schemeClr val="accent2">
                    <a:lumMod val="75000"/>
                  </a:schemeClr>
                </a:solidFill>
                <a:cs typeface="B Nazanin" pitchFamily="2" charset="-78"/>
              </a:rPr>
            </a:br>
            <a:r>
              <a:rPr lang="fa-IR" sz="2800" dirty="0">
                <a:solidFill>
                  <a:schemeClr val="accent2">
                    <a:lumMod val="75000"/>
                  </a:schemeClr>
                </a:solidFill>
                <a:cs typeface="B Nazanin" pitchFamily="2" charset="-78"/>
              </a:rPr>
              <a:t>طب فشاری به مدت </a:t>
            </a:r>
            <a:r>
              <a:rPr lang="en-US" sz="2000" dirty="0">
                <a:solidFill>
                  <a:schemeClr val="accent2">
                    <a:lumMod val="75000"/>
                  </a:schemeClr>
                </a:solidFill>
                <a:latin typeface="Arial" pitchFamily="34" charset="0"/>
                <a:cs typeface="Arial" pitchFamily="34" charset="0"/>
              </a:rPr>
              <a:t>5000</a:t>
            </a:r>
            <a:r>
              <a:rPr lang="fa-IR" sz="2000" dirty="0">
                <a:solidFill>
                  <a:schemeClr val="accent2">
                    <a:lumMod val="75000"/>
                  </a:schemeClr>
                </a:solidFill>
                <a:cs typeface="B Nazanin" pitchFamily="2" charset="-78"/>
              </a:rPr>
              <a:t> </a:t>
            </a:r>
            <a:r>
              <a:rPr lang="fa-IR" sz="2800" dirty="0">
                <a:solidFill>
                  <a:schemeClr val="accent2">
                    <a:lumMod val="75000"/>
                  </a:schemeClr>
                </a:solidFill>
                <a:cs typeface="B Nazanin" pitchFamily="2" charset="-78"/>
              </a:rPr>
              <a:t>سال در طب سنتی چینی(</a:t>
            </a:r>
            <a:r>
              <a:rPr lang="en-US" sz="2000" dirty="0">
                <a:solidFill>
                  <a:schemeClr val="accent2">
                    <a:lumMod val="75000"/>
                  </a:schemeClr>
                </a:solidFill>
                <a:latin typeface="Arial" pitchFamily="34" charset="0"/>
                <a:cs typeface="Arial" pitchFamily="34" charset="0"/>
              </a:rPr>
              <a:t>TCM</a:t>
            </a:r>
            <a:r>
              <a:rPr lang="fa-IR" sz="2800" dirty="0">
                <a:solidFill>
                  <a:schemeClr val="accent2">
                    <a:lumMod val="75000"/>
                  </a:schemeClr>
                </a:solidFill>
                <a:cs typeface="B Nazanin" pitchFamily="2" charset="-78"/>
              </a:rPr>
              <a:t>) انجام شده است و شامل فشار دادن چندین نقطه از بدن است. این تکنیک می تواند تولید اندورفین در مغز را تحریک کند، درد را تسکین دهد و راحتی را افزایش دهد.</a:t>
            </a:r>
            <a:br>
              <a:rPr lang="fa-IR" sz="2800" dirty="0">
                <a:solidFill>
                  <a:schemeClr val="accent2">
                    <a:lumMod val="75000"/>
                  </a:schemeClr>
                </a:solidFill>
                <a:cs typeface="B Nazanin" pitchFamily="2" charset="-78"/>
              </a:rPr>
            </a:br>
            <a:r>
              <a:rPr lang="fa-IR" sz="2800" dirty="0">
                <a:solidFill>
                  <a:schemeClr val="accent2">
                    <a:lumMod val="75000"/>
                  </a:schemeClr>
                </a:solidFill>
                <a:cs typeface="B Nazanin" pitchFamily="2" charset="-78"/>
              </a:rPr>
              <a:t/>
            </a:r>
            <a:br>
              <a:rPr lang="fa-IR" sz="2800" dirty="0">
                <a:solidFill>
                  <a:schemeClr val="accent2">
                    <a:lumMod val="75000"/>
                  </a:schemeClr>
                </a:solidFill>
                <a:cs typeface="B Nazanin" pitchFamily="2" charset="-78"/>
              </a:rPr>
            </a:br>
            <a:endParaRPr lang="fa-IR" sz="2800" dirty="0">
              <a:solidFill>
                <a:schemeClr val="accent2">
                  <a:lumMod val="75000"/>
                </a:schemeClr>
              </a:solidFill>
              <a:cs typeface="B Nazanin"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79" y="2730321"/>
            <a:ext cx="6355800" cy="3620393"/>
          </a:xfrm>
          <a:prstGeom prst="rect">
            <a:avLst/>
          </a:prstGeom>
          <a:ln>
            <a:noFill/>
          </a:ln>
          <a:effectLst>
            <a:softEdge rad="112500"/>
          </a:effectLst>
        </p:spPr>
      </p:pic>
    </p:spTree>
    <p:extLst>
      <p:ext uri="{BB962C8B-B14F-4D97-AF65-F5344CB8AC3E}">
        <p14:creationId xmlns:p14="http://schemas.microsoft.com/office/powerpoint/2010/main" val="456680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673" y="270457"/>
            <a:ext cx="10792495" cy="6181858"/>
          </a:xfrm>
        </p:spPr>
        <p:txBody>
          <a:bodyPr>
            <a:normAutofit/>
          </a:bodyPr>
          <a:lstStyle/>
          <a:p>
            <a:pPr algn="r" rtl="1"/>
            <a:r>
              <a:rPr lang="fa-IR" sz="2800" b="1" dirty="0">
                <a:solidFill>
                  <a:srgbClr val="C00000"/>
                </a:solidFill>
                <a:cs typeface="B Nazanin" pitchFamily="2" charset="-78"/>
              </a:rPr>
              <a:t/>
            </a:r>
            <a:br>
              <a:rPr lang="fa-IR" sz="2800" b="1" dirty="0">
                <a:solidFill>
                  <a:srgbClr val="C00000"/>
                </a:solidFill>
                <a:cs typeface="B Nazanin" pitchFamily="2" charset="-78"/>
              </a:rPr>
            </a:br>
            <a:r>
              <a:rPr lang="fa-IR" sz="3200" b="1" dirty="0">
                <a:solidFill>
                  <a:srgbClr val="C00000"/>
                </a:solidFill>
                <a:cs typeface="B Nazanin" pitchFamily="2" charset="-78"/>
              </a:rPr>
              <a:t>طب</a:t>
            </a:r>
            <a:r>
              <a:rPr lang="fa-IR" sz="3200" dirty="0">
                <a:solidFill>
                  <a:schemeClr val="accent2">
                    <a:lumMod val="75000"/>
                  </a:schemeClr>
                </a:solidFill>
                <a:cs typeface="B Nazanin" pitchFamily="2" charset="-78"/>
              </a:rPr>
              <a:t> </a:t>
            </a:r>
            <a:r>
              <a:rPr lang="fa-IR" sz="3200" b="1" dirty="0">
                <a:solidFill>
                  <a:srgbClr val="C00000"/>
                </a:solidFill>
                <a:cs typeface="B Nazanin" pitchFamily="2" charset="-78"/>
              </a:rPr>
              <a:t>فشاری (ادامه)</a:t>
            </a:r>
            <a:r>
              <a:rPr lang="fa-IR" sz="2800" dirty="0">
                <a:solidFill>
                  <a:schemeClr val="accent2">
                    <a:lumMod val="75000"/>
                  </a:schemeClr>
                </a:solidFill>
                <a:cs typeface="B Nazanin" pitchFamily="2" charset="-78"/>
              </a:rPr>
              <a:t/>
            </a:r>
            <a:br>
              <a:rPr lang="fa-IR" sz="2800" dirty="0">
                <a:solidFill>
                  <a:schemeClr val="accent2">
                    <a:lumMod val="75000"/>
                  </a:schemeClr>
                </a:solidFill>
                <a:cs typeface="B Nazanin" pitchFamily="2" charset="-78"/>
              </a:rPr>
            </a:br>
            <a:r>
              <a:rPr lang="fa-IR" sz="2800" dirty="0">
                <a:solidFill>
                  <a:schemeClr val="accent2">
                    <a:lumMod val="75000"/>
                  </a:schemeClr>
                </a:solidFill>
                <a:cs typeface="B Nazanin" pitchFamily="2" charset="-78"/>
              </a:rPr>
              <a:t/>
            </a:r>
            <a:br>
              <a:rPr lang="fa-IR" sz="2800" dirty="0">
                <a:solidFill>
                  <a:schemeClr val="accent2">
                    <a:lumMod val="75000"/>
                  </a:schemeClr>
                </a:solidFill>
                <a:cs typeface="B Nazanin" pitchFamily="2" charset="-78"/>
              </a:rPr>
            </a:br>
            <a:r>
              <a:rPr lang="fa-IR" sz="2800" dirty="0">
                <a:solidFill>
                  <a:schemeClr val="accent2">
                    <a:lumMod val="75000"/>
                  </a:schemeClr>
                </a:solidFill>
                <a:cs typeface="B Nazanin" pitchFamily="2" charset="-78"/>
              </a:rPr>
              <a:t/>
            </a:r>
            <a:br>
              <a:rPr lang="fa-IR" sz="2800" dirty="0">
                <a:solidFill>
                  <a:schemeClr val="accent2">
                    <a:lumMod val="75000"/>
                  </a:schemeClr>
                </a:solidFill>
                <a:cs typeface="B Nazanin" pitchFamily="2" charset="-78"/>
              </a:rPr>
            </a:br>
            <a:r>
              <a:rPr lang="fa-IR" sz="2800" dirty="0">
                <a:solidFill>
                  <a:schemeClr val="accent2">
                    <a:lumMod val="75000"/>
                  </a:schemeClr>
                </a:solidFill>
                <a:cs typeface="B Nazanin" pitchFamily="2" charset="-78"/>
              </a:rPr>
              <a:t>مطالعه نشان می دهد که طب فشاری در نقطه ی </a:t>
            </a:r>
            <a:r>
              <a:rPr lang="en-US" sz="2400" b="1" dirty="0">
                <a:solidFill>
                  <a:schemeClr val="accent2">
                    <a:lumMod val="75000"/>
                  </a:schemeClr>
                </a:solidFill>
                <a:latin typeface="Arial" pitchFamily="34" charset="0"/>
                <a:cs typeface="Arial" pitchFamily="34" charset="0"/>
              </a:rPr>
              <a:t>ST36</a:t>
            </a:r>
            <a:r>
              <a:rPr lang="fa-IR" sz="2400" dirty="0">
                <a:solidFill>
                  <a:schemeClr val="accent2">
                    <a:lumMod val="75000"/>
                  </a:schemeClr>
                </a:solidFill>
                <a:latin typeface="Arial" pitchFamily="34" charset="0"/>
                <a:cs typeface="Arial" pitchFamily="34" charset="0"/>
              </a:rPr>
              <a:t> ، </a:t>
            </a:r>
            <a:r>
              <a:rPr lang="en-US" sz="2400" b="1" dirty="0">
                <a:solidFill>
                  <a:schemeClr val="accent2">
                    <a:lumMod val="75000"/>
                  </a:schemeClr>
                </a:solidFill>
                <a:latin typeface="Arial" pitchFamily="34" charset="0"/>
                <a:cs typeface="Arial" pitchFamily="34" charset="0"/>
              </a:rPr>
              <a:t>BL23</a:t>
            </a:r>
            <a:r>
              <a:rPr lang="fa-IR" sz="2400" dirty="0">
                <a:solidFill>
                  <a:schemeClr val="accent2">
                    <a:lumMod val="75000"/>
                  </a:schemeClr>
                </a:solidFill>
                <a:latin typeface="Arial" pitchFamily="34" charset="0"/>
                <a:cs typeface="Arial" pitchFamily="34" charset="0"/>
              </a:rPr>
              <a:t> و </a:t>
            </a:r>
            <a:r>
              <a:rPr lang="en-US" sz="2400" b="1" dirty="0">
                <a:solidFill>
                  <a:schemeClr val="accent2">
                    <a:lumMod val="75000"/>
                  </a:schemeClr>
                </a:solidFill>
                <a:latin typeface="Arial" pitchFamily="34" charset="0"/>
                <a:cs typeface="Arial" pitchFamily="34" charset="0"/>
              </a:rPr>
              <a:t>BL13</a:t>
            </a:r>
            <a:r>
              <a:rPr lang="fa-IR" sz="2400" dirty="0">
                <a:solidFill>
                  <a:schemeClr val="accent2">
                    <a:lumMod val="75000"/>
                  </a:schemeClr>
                </a:solidFill>
                <a:latin typeface="Arial" pitchFamily="34" charset="0"/>
                <a:cs typeface="Arial" pitchFamily="34" charset="0"/>
              </a:rPr>
              <a:t> </a:t>
            </a:r>
            <a:r>
              <a:rPr lang="fa-IR" sz="2800" dirty="0">
                <a:solidFill>
                  <a:schemeClr val="accent2">
                    <a:lumMod val="75000"/>
                  </a:schemeClr>
                </a:solidFill>
                <a:cs typeface="B Nazanin" pitchFamily="2" charset="-78"/>
              </a:rPr>
              <a:t>به مدت </a:t>
            </a:r>
            <a:r>
              <a:rPr lang="en-US" sz="2000" b="1" dirty="0">
                <a:solidFill>
                  <a:schemeClr val="accent2">
                    <a:lumMod val="75000"/>
                  </a:schemeClr>
                </a:solidFill>
                <a:cs typeface="B Nazanin" pitchFamily="2" charset="-78"/>
              </a:rPr>
              <a:t>3</a:t>
            </a:r>
            <a:r>
              <a:rPr lang="fa-IR" sz="2000" dirty="0">
                <a:solidFill>
                  <a:schemeClr val="accent2">
                    <a:lumMod val="75000"/>
                  </a:schemeClr>
                </a:solidFill>
                <a:cs typeface="B Nazanin" pitchFamily="2" charset="-78"/>
              </a:rPr>
              <a:t> </a:t>
            </a:r>
            <a:r>
              <a:rPr lang="fa-IR" sz="2800" b="1" dirty="0">
                <a:solidFill>
                  <a:schemeClr val="accent2">
                    <a:lumMod val="75000"/>
                  </a:schemeClr>
                </a:solidFill>
                <a:cs typeface="B Nazanin" pitchFamily="2" charset="-78"/>
              </a:rPr>
              <a:t>دقیقه</a:t>
            </a:r>
            <a:r>
              <a:rPr lang="fa-IR" sz="2800" dirty="0">
                <a:solidFill>
                  <a:schemeClr val="accent2">
                    <a:lumMod val="75000"/>
                  </a:schemeClr>
                </a:solidFill>
                <a:cs typeface="B Nazanin" pitchFamily="2" charset="-78"/>
              </a:rPr>
              <a:t> برای </a:t>
            </a:r>
            <a:r>
              <a:rPr lang="en-US" sz="2000" b="1" dirty="0">
                <a:solidFill>
                  <a:schemeClr val="accent2">
                    <a:lumMod val="75000"/>
                  </a:schemeClr>
                </a:solidFill>
                <a:cs typeface="B Nazanin" pitchFamily="2" charset="-78"/>
              </a:rPr>
              <a:t>12</a:t>
            </a:r>
            <a:r>
              <a:rPr lang="fa-IR" sz="2000" dirty="0">
                <a:solidFill>
                  <a:schemeClr val="accent2">
                    <a:lumMod val="75000"/>
                  </a:schemeClr>
                </a:solidFill>
                <a:cs typeface="B Nazanin" pitchFamily="2" charset="-78"/>
              </a:rPr>
              <a:t> </a:t>
            </a:r>
            <a:r>
              <a:rPr lang="fa-IR" sz="2800" b="1" dirty="0">
                <a:solidFill>
                  <a:schemeClr val="accent2">
                    <a:lumMod val="75000"/>
                  </a:schemeClr>
                </a:solidFill>
                <a:cs typeface="B Nazanin" pitchFamily="2" charset="-78"/>
              </a:rPr>
              <a:t>هفته</a:t>
            </a:r>
            <a:r>
              <a:rPr lang="fa-IR" sz="2800" dirty="0">
                <a:solidFill>
                  <a:schemeClr val="accent2">
                    <a:lumMod val="75000"/>
                  </a:schemeClr>
                </a:solidFill>
                <a:cs typeface="B Nazanin" pitchFamily="2" charset="-78"/>
              </a:rPr>
              <a:t> ، </a:t>
            </a:r>
            <a:r>
              <a:rPr lang="fa-IR" sz="2800" b="1" dirty="0">
                <a:solidFill>
                  <a:schemeClr val="accent2">
                    <a:lumMod val="75000"/>
                  </a:schemeClr>
                </a:solidFill>
                <a:cs typeface="B Nazanin" pitchFamily="2" charset="-78"/>
              </a:rPr>
              <a:t>سه جلسه در هفته</a:t>
            </a:r>
            <a:r>
              <a:rPr lang="fa-IR" sz="2800" dirty="0">
                <a:solidFill>
                  <a:schemeClr val="accent2">
                    <a:lumMod val="75000"/>
                  </a:schemeClr>
                </a:solidFill>
                <a:cs typeface="B Nazanin" pitchFamily="2" charset="-78"/>
              </a:rPr>
              <a:t> در </a:t>
            </a:r>
            <a:r>
              <a:rPr lang="fa-IR" sz="2800" b="1" dirty="0">
                <a:solidFill>
                  <a:schemeClr val="accent2">
                    <a:lumMod val="75000"/>
                  </a:schemeClr>
                </a:solidFill>
                <a:cs typeface="B Nazanin" pitchFamily="2" charset="-78"/>
              </a:rPr>
              <a:t>کاهش دیابت بارداری</a:t>
            </a:r>
            <a:r>
              <a:rPr lang="fa-IR" sz="2800" dirty="0">
                <a:solidFill>
                  <a:schemeClr val="accent2">
                    <a:lumMod val="75000"/>
                  </a:schemeClr>
                </a:solidFill>
                <a:cs typeface="B Nazanin" pitchFamily="2" charset="-78"/>
              </a:rPr>
              <a:t> در مقایسه با گروه کنترل که تنها مراقبت های دوران بارداری را انجام دادند موثر واقع شد.</a:t>
            </a:r>
            <a:br>
              <a:rPr lang="fa-IR" sz="2800" dirty="0">
                <a:solidFill>
                  <a:schemeClr val="accent2">
                    <a:lumMod val="75000"/>
                  </a:schemeClr>
                </a:solidFill>
                <a:cs typeface="B Nazanin" pitchFamily="2" charset="-78"/>
              </a:rPr>
            </a:br>
            <a:r>
              <a:rPr lang="fa-IR" sz="2800" dirty="0">
                <a:solidFill>
                  <a:schemeClr val="accent2">
                    <a:lumMod val="75000"/>
                  </a:schemeClr>
                </a:solidFill>
                <a:cs typeface="B Nazanin" pitchFamily="2" charset="-78"/>
              </a:rPr>
              <a:t>مطالعه ی دیگری نشان داد که طب فشاری روی نقطه ی زوسانلی (</a:t>
            </a:r>
            <a:r>
              <a:rPr lang="en-US" sz="2000" b="1" dirty="0">
                <a:solidFill>
                  <a:schemeClr val="accent2">
                    <a:lumMod val="75000"/>
                  </a:schemeClr>
                </a:solidFill>
                <a:latin typeface="Arial" pitchFamily="34" charset="0"/>
                <a:cs typeface="Arial" pitchFamily="34" charset="0"/>
              </a:rPr>
              <a:t>ST36</a:t>
            </a:r>
            <a:r>
              <a:rPr lang="fa-IR" sz="2800" dirty="0">
                <a:solidFill>
                  <a:schemeClr val="accent2">
                    <a:lumMod val="75000"/>
                  </a:schemeClr>
                </a:solidFill>
                <a:cs typeface="B Nazanin" pitchFamily="2" charset="-78"/>
              </a:rPr>
              <a:t>) به مدت </a:t>
            </a:r>
            <a:r>
              <a:rPr lang="en-US" sz="2000" b="1" dirty="0">
                <a:solidFill>
                  <a:schemeClr val="accent2">
                    <a:lumMod val="75000"/>
                  </a:schemeClr>
                </a:solidFill>
                <a:latin typeface="Arial" pitchFamily="34" charset="0"/>
                <a:cs typeface="Arial" pitchFamily="34" charset="0"/>
              </a:rPr>
              <a:t>30</a:t>
            </a:r>
            <a:r>
              <a:rPr lang="fa-IR" sz="2000" dirty="0">
                <a:solidFill>
                  <a:schemeClr val="accent2">
                    <a:lumMod val="75000"/>
                  </a:schemeClr>
                </a:solidFill>
                <a:cs typeface="B Nazanin" pitchFamily="2" charset="-78"/>
              </a:rPr>
              <a:t> </a:t>
            </a:r>
            <a:r>
              <a:rPr lang="fa-IR" sz="2800" b="1" dirty="0">
                <a:solidFill>
                  <a:schemeClr val="accent2">
                    <a:lumMod val="75000"/>
                  </a:schemeClr>
                </a:solidFill>
                <a:cs typeface="B Nazanin" pitchFamily="2" charset="-78"/>
              </a:rPr>
              <a:t>دقیقه</a:t>
            </a:r>
            <a:r>
              <a:rPr lang="fa-IR" sz="2800" dirty="0">
                <a:solidFill>
                  <a:schemeClr val="accent2">
                    <a:lumMod val="75000"/>
                  </a:schemeClr>
                </a:solidFill>
                <a:cs typeface="B Nazanin" pitchFamily="2" charset="-78"/>
              </a:rPr>
              <a:t> بر کاهش قندخون در دیابت شیرین تاثیرگذار است.</a:t>
            </a:r>
            <a:br>
              <a:rPr lang="fa-IR" sz="2800" dirty="0">
                <a:solidFill>
                  <a:schemeClr val="accent2">
                    <a:lumMod val="75000"/>
                  </a:schemeClr>
                </a:solidFill>
                <a:cs typeface="B Nazanin" pitchFamily="2" charset="-78"/>
              </a:rPr>
            </a:br>
            <a:endParaRPr lang="fa-IR" sz="2800" dirty="0">
              <a:solidFill>
                <a:schemeClr val="accent2">
                  <a:lumMod val="75000"/>
                </a:schemeClr>
              </a:solidFill>
              <a:cs typeface="B Nazanin" pitchFamily="2" charset="-78"/>
            </a:endParaRPr>
          </a:p>
        </p:txBody>
      </p:sp>
    </p:spTree>
    <p:extLst>
      <p:ext uri="{BB962C8B-B14F-4D97-AF65-F5344CB8AC3E}">
        <p14:creationId xmlns:p14="http://schemas.microsoft.com/office/powerpoint/2010/main" val="2765605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769" y="579549"/>
            <a:ext cx="9852337" cy="5898523"/>
          </a:xfrm>
        </p:spPr>
        <p:txBody>
          <a:bodyPr>
            <a:normAutofit/>
          </a:bodyPr>
          <a:lstStyle/>
          <a:p>
            <a:pPr algn="r" rtl="1"/>
            <a:r>
              <a:rPr lang="fa-IR" sz="3200" b="1" dirty="0">
                <a:solidFill>
                  <a:srgbClr val="C00000"/>
                </a:solidFill>
                <a:cs typeface="B Nazanin" pitchFamily="2" charset="-78"/>
              </a:rPr>
              <a:t>طب</a:t>
            </a:r>
            <a:r>
              <a:rPr lang="fa-IR" sz="3200" dirty="0">
                <a:solidFill>
                  <a:schemeClr val="accent2">
                    <a:lumMod val="75000"/>
                  </a:schemeClr>
                </a:solidFill>
                <a:cs typeface="B Nazanin" pitchFamily="2" charset="-78"/>
              </a:rPr>
              <a:t> </a:t>
            </a:r>
            <a:r>
              <a:rPr lang="fa-IR" sz="3200" b="1" dirty="0">
                <a:solidFill>
                  <a:srgbClr val="C00000"/>
                </a:solidFill>
                <a:cs typeface="B Nazanin" pitchFamily="2" charset="-78"/>
              </a:rPr>
              <a:t>فشاری (ادامه)</a:t>
            </a:r>
            <a:br>
              <a:rPr lang="fa-IR" sz="3200" b="1" dirty="0">
                <a:solidFill>
                  <a:srgbClr val="C00000"/>
                </a:solidFill>
                <a:cs typeface="B Nazanin" pitchFamily="2" charset="-78"/>
              </a:rPr>
            </a:br>
            <a:r>
              <a:rPr lang="fa-IR" sz="2800" dirty="0">
                <a:solidFill>
                  <a:schemeClr val="accent2">
                    <a:lumMod val="75000"/>
                  </a:schemeClr>
                </a:solidFill>
                <a:cs typeface="B Nazanin" pitchFamily="2" charset="-78"/>
              </a:rPr>
              <a:t/>
            </a:r>
            <a:br>
              <a:rPr lang="fa-IR" sz="2800" dirty="0">
                <a:solidFill>
                  <a:schemeClr val="accent2">
                    <a:lumMod val="75000"/>
                  </a:schemeClr>
                </a:solidFill>
                <a:cs typeface="B Nazanin" pitchFamily="2" charset="-78"/>
              </a:rPr>
            </a:br>
            <a:r>
              <a:rPr lang="fa-IR" sz="2800" dirty="0">
                <a:solidFill>
                  <a:schemeClr val="accent2">
                    <a:lumMod val="75000"/>
                  </a:schemeClr>
                </a:solidFill>
                <a:cs typeface="B Nazanin" pitchFamily="2" charset="-78"/>
              </a:rPr>
              <a:t>همچنین مطالعه ی دیگری نشان داد که طب فشاری در نقطه ی </a:t>
            </a:r>
            <a:r>
              <a:rPr lang="en-US" sz="2000" b="1" dirty="0">
                <a:solidFill>
                  <a:schemeClr val="accent2">
                    <a:lumMod val="75000"/>
                  </a:schemeClr>
                </a:solidFill>
                <a:latin typeface="Arial" pitchFamily="34" charset="0"/>
                <a:cs typeface="Arial" pitchFamily="34" charset="0"/>
              </a:rPr>
              <a:t>CV12</a:t>
            </a:r>
            <a:r>
              <a:rPr lang="fa-IR" sz="2800" dirty="0">
                <a:solidFill>
                  <a:schemeClr val="accent2">
                    <a:lumMod val="75000"/>
                  </a:schemeClr>
                </a:solidFill>
                <a:cs typeface="B Nazanin" pitchFamily="2" charset="-78"/>
              </a:rPr>
              <a:t> به مدت </a:t>
            </a:r>
            <a:r>
              <a:rPr lang="en-US" sz="2400" b="1" dirty="0">
                <a:solidFill>
                  <a:schemeClr val="accent2">
                    <a:lumMod val="75000"/>
                  </a:schemeClr>
                </a:solidFill>
                <a:latin typeface="Arial" pitchFamily="34" charset="0"/>
                <a:cs typeface="Arial" pitchFamily="34" charset="0"/>
              </a:rPr>
              <a:t>30</a:t>
            </a:r>
            <a:r>
              <a:rPr lang="fa-IR" sz="2800" dirty="0">
                <a:solidFill>
                  <a:schemeClr val="accent2">
                    <a:lumMod val="75000"/>
                  </a:schemeClr>
                </a:solidFill>
                <a:cs typeface="B Nazanin" pitchFamily="2" charset="-78"/>
              </a:rPr>
              <a:t> </a:t>
            </a:r>
            <a:r>
              <a:rPr lang="fa-IR" sz="2800" b="1" dirty="0">
                <a:solidFill>
                  <a:schemeClr val="accent2">
                    <a:lumMod val="75000"/>
                  </a:schemeClr>
                </a:solidFill>
                <a:cs typeface="B Nazanin" pitchFamily="2" charset="-78"/>
              </a:rPr>
              <a:t>دقیقه</a:t>
            </a:r>
            <a:r>
              <a:rPr lang="fa-IR" sz="2800" dirty="0">
                <a:solidFill>
                  <a:schemeClr val="accent2">
                    <a:lumMod val="75000"/>
                  </a:schemeClr>
                </a:solidFill>
                <a:cs typeface="B Nazanin" pitchFamily="2" charset="-78"/>
              </a:rPr>
              <a:t> در کاهش قندخون در بیماران دیابتی </a:t>
            </a:r>
            <a:r>
              <a:rPr lang="fa-IR" sz="2800" b="1" dirty="0">
                <a:solidFill>
                  <a:schemeClr val="accent2">
                    <a:lumMod val="75000"/>
                  </a:schemeClr>
                </a:solidFill>
                <a:cs typeface="B Nazanin" pitchFamily="2" charset="-78"/>
              </a:rPr>
              <a:t>نوع</a:t>
            </a:r>
            <a:r>
              <a:rPr lang="en-US" sz="2400" b="1" dirty="0">
                <a:solidFill>
                  <a:schemeClr val="accent2">
                    <a:lumMod val="75000"/>
                  </a:schemeClr>
                </a:solidFill>
                <a:latin typeface="Arial" pitchFamily="34" charset="0"/>
                <a:cs typeface="Arial" pitchFamily="34" charset="0"/>
              </a:rPr>
              <a:t>2</a:t>
            </a:r>
            <a:r>
              <a:rPr lang="fa-IR" sz="2800" dirty="0">
                <a:solidFill>
                  <a:schemeClr val="accent2">
                    <a:lumMod val="75000"/>
                  </a:schemeClr>
                </a:solidFill>
                <a:cs typeface="B Nazanin" pitchFamily="2" charset="-78"/>
              </a:rPr>
              <a:t>  درمقایسه با گروهی که بعنوان دارونما ، تحریک فشاری را در سمت راست شکم(در فاصله ی </a:t>
            </a:r>
            <a:r>
              <a:rPr lang="en-US" sz="2800" dirty="0">
                <a:solidFill>
                  <a:schemeClr val="accent2">
                    <a:lumMod val="75000"/>
                  </a:schemeClr>
                </a:solidFill>
                <a:latin typeface="Arial" pitchFamily="34" charset="0"/>
                <a:cs typeface="Arial" pitchFamily="34" charset="0"/>
              </a:rPr>
              <a:t>1</a:t>
            </a:r>
            <a:r>
              <a:rPr lang="fa-IR" sz="2800" dirty="0">
                <a:solidFill>
                  <a:schemeClr val="accent2">
                    <a:lumMod val="75000"/>
                  </a:schemeClr>
                </a:solidFill>
                <a:cs typeface="B Nazanin" pitchFamily="2" charset="-78"/>
              </a:rPr>
              <a:t>سانتی متری نقطه ی </a:t>
            </a:r>
            <a:r>
              <a:rPr lang="en-US" sz="2800" dirty="0">
                <a:solidFill>
                  <a:schemeClr val="accent2">
                    <a:lumMod val="75000"/>
                  </a:schemeClr>
                </a:solidFill>
                <a:latin typeface="Arial" pitchFamily="34" charset="0"/>
                <a:cs typeface="Arial" pitchFamily="34" charset="0"/>
              </a:rPr>
              <a:t>CV12</a:t>
            </a:r>
            <a:r>
              <a:rPr lang="fa-IR" sz="2800" dirty="0">
                <a:solidFill>
                  <a:schemeClr val="accent2">
                    <a:lumMod val="75000"/>
                  </a:schemeClr>
                </a:solidFill>
                <a:cs typeface="B Nazanin" pitchFamily="2" charset="-78"/>
              </a:rPr>
              <a:t>) دریافت کردند، اثرگذار بوده است.</a:t>
            </a:r>
            <a:br>
              <a:rPr lang="fa-IR" sz="2800" dirty="0">
                <a:solidFill>
                  <a:schemeClr val="accent2">
                    <a:lumMod val="75000"/>
                  </a:schemeClr>
                </a:solidFill>
                <a:cs typeface="B Nazanin" pitchFamily="2" charset="-78"/>
              </a:rPr>
            </a:br>
            <a:r>
              <a:rPr lang="fa-IR" sz="2800" dirty="0">
                <a:solidFill>
                  <a:schemeClr val="accent2">
                    <a:lumMod val="75000"/>
                  </a:schemeClr>
                </a:solidFill>
                <a:cs typeface="B Nazanin" pitchFamily="2" charset="-78"/>
              </a:rPr>
              <a:t>علاوه براین طب فشاری در نقطه ی </a:t>
            </a:r>
            <a:r>
              <a:rPr lang="en-US" sz="2400" b="1" dirty="0">
                <a:solidFill>
                  <a:schemeClr val="accent2">
                    <a:lumMod val="75000"/>
                  </a:schemeClr>
                </a:solidFill>
                <a:latin typeface="Arial" pitchFamily="34" charset="0"/>
                <a:cs typeface="Arial" pitchFamily="34" charset="0"/>
              </a:rPr>
              <a:t>ST36</a:t>
            </a:r>
            <a:r>
              <a:rPr lang="fa-IR" sz="2800" dirty="0">
                <a:solidFill>
                  <a:schemeClr val="accent2">
                    <a:lumMod val="75000"/>
                  </a:schemeClr>
                </a:solidFill>
                <a:cs typeface="B Nazanin" pitchFamily="2" charset="-78"/>
              </a:rPr>
              <a:t> برای </a:t>
            </a:r>
            <a:r>
              <a:rPr lang="en-US" sz="2400" b="1" dirty="0">
                <a:solidFill>
                  <a:schemeClr val="accent2">
                    <a:lumMod val="75000"/>
                  </a:schemeClr>
                </a:solidFill>
                <a:latin typeface="Arial" pitchFamily="34" charset="0"/>
                <a:cs typeface="Arial" pitchFamily="34" charset="0"/>
              </a:rPr>
              <a:t>30</a:t>
            </a:r>
            <a:r>
              <a:rPr lang="fa-IR" sz="2800" b="1" dirty="0">
                <a:solidFill>
                  <a:schemeClr val="accent2">
                    <a:lumMod val="75000"/>
                  </a:schemeClr>
                </a:solidFill>
                <a:cs typeface="B Nazanin" pitchFamily="2" charset="-78"/>
              </a:rPr>
              <a:t>دقیقه</a:t>
            </a:r>
            <a:r>
              <a:rPr lang="fa-IR" sz="2800" dirty="0">
                <a:solidFill>
                  <a:schemeClr val="accent2">
                    <a:lumMod val="75000"/>
                  </a:schemeClr>
                </a:solidFill>
                <a:cs typeface="B Nazanin" pitchFamily="2" charset="-78"/>
              </a:rPr>
              <a:t> در کاهش قندخون در مقایسه با گروه کنترل که در نقطه ای به عنوان پلاسبو تحریک گرفتند اثرگذار بود.</a:t>
            </a:r>
            <a:endParaRPr lang="en-US" sz="2800" dirty="0"/>
          </a:p>
        </p:txBody>
      </p:sp>
    </p:spTree>
    <p:extLst>
      <p:ext uri="{BB962C8B-B14F-4D97-AF65-F5344CB8AC3E}">
        <p14:creationId xmlns:p14="http://schemas.microsoft.com/office/powerpoint/2010/main" val="502231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434" y="572594"/>
            <a:ext cx="10087935" cy="5763811"/>
          </a:xfrm>
        </p:spPr>
        <p:txBody>
          <a:bodyPr>
            <a:normAutofit/>
          </a:bodyPr>
          <a:lstStyle/>
          <a:p>
            <a:pPr algn="r" rtl="1"/>
            <a:r>
              <a:rPr lang="fa-IR" b="1" dirty="0">
                <a:solidFill>
                  <a:srgbClr val="C00000"/>
                </a:solidFill>
                <a:cs typeface="B Nazanin" pitchFamily="2" charset="-78"/>
              </a:rPr>
              <a:t>نتیجه گیری</a:t>
            </a:r>
            <a:r>
              <a:rPr lang="fa-IR" sz="2800" dirty="0">
                <a:solidFill>
                  <a:schemeClr val="accent2">
                    <a:lumMod val="75000"/>
                  </a:schemeClr>
                </a:solidFill>
                <a:cs typeface="B Nazanin" pitchFamily="2" charset="-78"/>
              </a:rPr>
              <a:t/>
            </a:r>
            <a:br>
              <a:rPr lang="fa-IR" sz="2800" dirty="0">
                <a:solidFill>
                  <a:schemeClr val="accent2">
                    <a:lumMod val="75000"/>
                  </a:schemeClr>
                </a:solidFill>
                <a:cs typeface="B Nazanin" pitchFamily="2" charset="-78"/>
              </a:rPr>
            </a:br>
            <a:r>
              <a:rPr lang="fa-IR" sz="2800" dirty="0">
                <a:solidFill>
                  <a:schemeClr val="accent2">
                    <a:lumMod val="75000"/>
                  </a:schemeClr>
                </a:solidFill>
                <a:cs typeface="B Nazanin" pitchFamily="2" charset="-78"/>
              </a:rPr>
              <a:t/>
            </a:r>
            <a:br>
              <a:rPr lang="fa-IR" sz="2800" dirty="0">
                <a:solidFill>
                  <a:schemeClr val="accent2">
                    <a:lumMod val="75000"/>
                  </a:schemeClr>
                </a:solidFill>
                <a:cs typeface="B Nazanin" pitchFamily="2" charset="-78"/>
              </a:rPr>
            </a:br>
            <a:r>
              <a:rPr lang="fa-IR" sz="2800" dirty="0">
                <a:solidFill>
                  <a:schemeClr val="accent2">
                    <a:lumMod val="75000"/>
                  </a:schemeClr>
                </a:solidFill>
                <a:cs typeface="B Nazanin" pitchFamily="2" charset="-78"/>
              </a:rPr>
              <a:t/>
            </a:r>
            <a:br>
              <a:rPr lang="fa-IR" sz="2800" dirty="0">
                <a:solidFill>
                  <a:schemeClr val="accent2">
                    <a:lumMod val="75000"/>
                  </a:schemeClr>
                </a:solidFill>
                <a:cs typeface="B Nazanin" pitchFamily="2" charset="-78"/>
              </a:rPr>
            </a:br>
            <a:r>
              <a:rPr lang="en-US" sz="2400" dirty="0">
                <a:solidFill>
                  <a:schemeClr val="accent2">
                    <a:lumMod val="75000"/>
                  </a:schemeClr>
                </a:solidFill>
                <a:latin typeface="Arial" pitchFamily="34" charset="0"/>
                <a:cs typeface="Arial" pitchFamily="34" charset="0"/>
              </a:rPr>
              <a:t>CAM</a:t>
            </a:r>
            <a:r>
              <a:rPr lang="fa-IR" sz="2400" dirty="0">
                <a:solidFill>
                  <a:schemeClr val="accent2">
                    <a:lumMod val="75000"/>
                  </a:schemeClr>
                </a:solidFill>
                <a:cs typeface="B Nazanin" pitchFamily="2" charset="-78"/>
              </a:rPr>
              <a:t> </a:t>
            </a:r>
            <a:r>
              <a:rPr lang="fa-IR" sz="3200" dirty="0">
                <a:solidFill>
                  <a:schemeClr val="accent2">
                    <a:lumMod val="75000"/>
                  </a:schemeClr>
                </a:solidFill>
                <a:cs typeface="B Nazanin" pitchFamily="2" charset="-78"/>
              </a:rPr>
              <a:t>برای کنترل قند در بیماران دیابتی شامل: </a:t>
            </a:r>
            <a:r>
              <a:rPr lang="fa-IR" sz="3200" b="1" dirty="0">
                <a:solidFill>
                  <a:schemeClr val="accent2">
                    <a:lumMod val="75000"/>
                  </a:schemeClr>
                </a:solidFill>
                <a:cs typeface="B Nazanin" pitchFamily="2" charset="-78"/>
              </a:rPr>
              <a:t>محصولات</a:t>
            </a:r>
            <a:r>
              <a:rPr lang="fa-IR" sz="3200" dirty="0">
                <a:solidFill>
                  <a:schemeClr val="accent2">
                    <a:lumMod val="75000"/>
                  </a:schemeClr>
                </a:solidFill>
                <a:cs typeface="B Nazanin" pitchFamily="2" charset="-78"/>
              </a:rPr>
              <a:t> </a:t>
            </a:r>
            <a:r>
              <a:rPr lang="fa-IR" sz="3200" b="1" dirty="0">
                <a:solidFill>
                  <a:schemeClr val="accent2">
                    <a:lumMod val="75000"/>
                  </a:schemeClr>
                </a:solidFill>
                <a:cs typeface="B Nazanin" pitchFamily="2" charset="-78"/>
              </a:rPr>
              <a:t>طبیعی</a:t>
            </a:r>
            <a:r>
              <a:rPr lang="fa-IR" sz="3200" dirty="0">
                <a:solidFill>
                  <a:schemeClr val="accent2">
                    <a:lumMod val="75000"/>
                  </a:schemeClr>
                </a:solidFill>
                <a:cs typeface="B Nazanin" pitchFamily="2" charset="-78"/>
              </a:rPr>
              <a:t>، </a:t>
            </a:r>
            <a:r>
              <a:rPr lang="fa-IR" sz="3200" b="1" dirty="0">
                <a:solidFill>
                  <a:schemeClr val="accent2">
                    <a:lumMod val="75000"/>
                  </a:schemeClr>
                </a:solidFill>
                <a:cs typeface="B Nazanin" pitchFamily="2" charset="-78"/>
              </a:rPr>
              <a:t>تمرینات</a:t>
            </a:r>
            <a:r>
              <a:rPr lang="fa-IR" sz="3200" dirty="0">
                <a:solidFill>
                  <a:schemeClr val="accent2">
                    <a:lumMod val="75000"/>
                  </a:schemeClr>
                </a:solidFill>
                <a:cs typeface="B Nazanin" pitchFamily="2" charset="-78"/>
              </a:rPr>
              <a:t> </a:t>
            </a:r>
            <a:r>
              <a:rPr lang="fa-IR" sz="3200" b="1" dirty="0">
                <a:solidFill>
                  <a:schemeClr val="accent2">
                    <a:lumMod val="75000"/>
                  </a:schemeClr>
                </a:solidFill>
                <a:cs typeface="B Nazanin" pitchFamily="2" charset="-78"/>
              </a:rPr>
              <a:t>روان_تنی</a:t>
            </a:r>
            <a:r>
              <a:rPr lang="fa-IR" sz="3200" dirty="0">
                <a:solidFill>
                  <a:schemeClr val="accent2">
                    <a:lumMod val="75000"/>
                  </a:schemeClr>
                </a:solidFill>
                <a:cs typeface="B Nazanin" pitchFamily="2" charset="-78"/>
              </a:rPr>
              <a:t> و </a:t>
            </a:r>
            <a:r>
              <a:rPr lang="fa-IR" sz="3200" b="1" dirty="0">
                <a:solidFill>
                  <a:schemeClr val="accent2">
                    <a:lumMod val="75000"/>
                  </a:schemeClr>
                </a:solidFill>
                <a:cs typeface="B Nazanin" pitchFamily="2" charset="-78"/>
              </a:rPr>
              <a:t>رویکرد کل نگر </a:t>
            </a:r>
            <a:r>
              <a:rPr lang="fa-IR" sz="3200" dirty="0">
                <a:solidFill>
                  <a:schemeClr val="accent2">
                    <a:lumMod val="75000"/>
                  </a:schemeClr>
                </a:solidFill>
                <a:cs typeface="B Nazanin" pitchFamily="2" charset="-78"/>
              </a:rPr>
              <a:t>می باشد. نتایج این بررسی سیستماتیک نشان می دهد که </a:t>
            </a:r>
            <a:r>
              <a:rPr lang="fa-IR" sz="3200" b="1" dirty="0">
                <a:solidFill>
                  <a:schemeClr val="accent2">
                    <a:lumMod val="75000"/>
                  </a:schemeClr>
                </a:solidFill>
                <a:cs typeface="B Nazanin" pitchFamily="2" charset="-78"/>
              </a:rPr>
              <a:t>محصولات طبیعی </a:t>
            </a:r>
            <a:r>
              <a:rPr lang="fa-IR" sz="3200" dirty="0">
                <a:solidFill>
                  <a:schemeClr val="accent2">
                    <a:lumMod val="75000"/>
                  </a:schemeClr>
                </a:solidFill>
                <a:cs typeface="B Nazanin" pitchFamily="2" charset="-78"/>
              </a:rPr>
              <a:t>پرمصرف ترین نوع برای کنترل گلیسمی دیابت هستند اما هنگام استفاده از این محصولات طبیعی باید</a:t>
            </a:r>
            <a:r>
              <a:rPr lang="fa-IR" sz="3200" b="1" dirty="0">
                <a:solidFill>
                  <a:schemeClr val="accent2">
                    <a:lumMod val="75000"/>
                  </a:schemeClr>
                </a:solidFill>
                <a:cs typeface="B Nazanin" pitchFamily="2" charset="-78"/>
              </a:rPr>
              <a:t> عوارض جانبی </a:t>
            </a:r>
            <a:r>
              <a:rPr lang="fa-IR" sz="3200" dirty="0">
                <a:solidFill>
                  <a:schemeClr val="accent2">
                    <a:lumMod val="75000"/>
                  </a:schemeClr>
                </a:solidFill>
                <a:cs typeface="B Nazanin" pitchFamily="2" charset="-78"/>
              </a:rPr>
              <a:t>را درنظر گرفت</a:t>
            </a:r>
            <a:r>
              <a:rPr lang="fa-IR" sz="2800" dirty="0">
                <a:solidFill>
                  <a:schemeClr val="accent2">
                    <a:lumMod val="75000"/>
                  </a:schemeClr>
                </a:solidFill>
                <a:cs typeface="B Nazanin" pitchFamily="2" charset="-78"/>
              </a:rPr>
              <a:t>.</a:t>
            </a:r>
          </a:p>
        </p:txBody>
      </p:sp>
    </p:spTree>
    <p:extLst>
      <p:ext uri="{BB962C8B-B14F-4D97-AF65-F5344CB8AC3E}">
        <p14:creationId xmlns:p14="http://schemas.microsoft.com/office/powerpoint/2010/main" val="2684183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618" y="624109"/>
            <a:ext cx="9868994" cy="5583507"/>
          </a:xfrm>
        </p:spPr>
        <p:txBody>
          <a:bodyPr/>
          <a:lstStyle/>
          <a:p>
            <a:pPr algn="r" rtl="1"/>
            <a:r>
              <a:rPr lang="fa-IR" dirty="0">
                <a:solidFill>
                  <a:srgbClr val="C00000"/>
                </a:solidFill>
              </a:rPr>
              <a:t/>
            </a:r>
            <a:br>
              <a:rPr lang="fa-IR" dirty="0">
                <a:solidFill>
                  <a:srgbClr val="C00000"/>
                </a:solidFill>
              </a:rPr>
            </a:br>
            <a:r>
              <a:rPr lang="fa-IR" sz="4000" b="1" dirty="0">
                <a:solidFill>
                  <a:srgbClr val="C00000"/>
                </a:solidFill>
                <a:cs typeface="B Nazanin" pitchFamily="2" charset="-78"/>
              </a:rPr>
              <a:t/>
            </a:r>
            <a:br>
              <a:rPr lang="fa-IR" sz="4000" b="1" dirty="0">
                <a:solidFill>
                  <a:srgbClr val="C00000"/>
                </a:solidFill>
                <a:cs typeface="B Nazanin" pitchFamily="2" charset="-78"/>
              </a:rPr>
            </a:br>
            <a:r>
              <a:rPr lang="fa-IR" sz="4800" b="1" dirty="0">
                <a:solidFill>
                  <a:srgbClr val="C00000"/>
                </a:solidFill>
                <a:cs typeface="B Nazanin" pitchFamily="2" charset="-78"/>
              </a:rPr>
              <a:t>با سپاس از توجه شما</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979" b="23896"/>
          <a:stretch/>
        </p:blipFill>
        <p:spPr>
          <a:xfrm>
            <a:off x="2538831" y="2945238"/>
            <a:ext cx="5379529" cy="3082075"/>
          </a:xfrm>
          <a:prstGeom prst="rect">
            <a:avLst/>
          </a:prstGeom>
          <a:ln>
            <a:noFill/>
          </a:ln>
          <a:effectLst>
            <a:softEdge rad="112500"/>
          </a:effectLst>
        </p:spPr>
      </p:pic>
    </p:spTree>
    <p:extLst>
      <p:ext uri="{BB962C8B-B14F-4D97-AF65-F5344CB8AC3E}">
        <p14:creationId xmlns:p14="http://schemas.microsoft.com/office/powerpoint/2010/main" val="164823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329" y="283336"/>
            <a:ext cx="4713666" cy="6292986"/>
          </a:xfrm>
          <a:prstGeom prst="rect">
            <a:avLst/>
          </a:prstGeom>
        </p:spPr>
      </p:pic>
    </p:spTree>
    <p:extLst>
      <p:ext uri="{BB962C8B-B14F-4D97-AF65-F5344CB8AC3E}">
        <p14:creationId xmlns:p14="http://schemas.microsoft.com/office/powerpoint/2010/main" val="1073783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9566" y="147591"/>
            <a:ext cx="8375045" cy="664069"/>
          </a:xfrm>
        </p:spPr>
        <p:txBody>
          <a:bodyPr>
            <a:normAutofit/>
          </a:bodyPr>
          <a:lstStyle/>
          <a:p>
            <a:pPr algn="r" rtl="1"/>
            <a:r>
              <a:rPr lang="fa-IR" b="1" dirty="0">
                <a:solidFill>
                  <a:srgbClr val="C00000"/>
                </a:solidFill>
                <a:cs typeface="B Nazanin" panose="00000400000000000000" pitchFamily="2" charset="-78"/>
              </a:rPr>
              <a:t>مقدمه</a:t>
            </a:r>
            <a:endParaRPr lang="en-US" b="1" dirty="0">
              <a:solidFill>
                <a:srgbClr val="C00000"/>
              </a:solidFill>
              <a:cs typeface="B Nazanin" panose="00000400000000000000" pitchFamily="2" charset="-78"/>
            </a:endParaRPr>
          </a:p>
        </p:txBody>
      </p:sp>
      <p:sp>
        <p:nvSpPr>
          <p:cNvPr id="3" name="Content Placeholder 2"/>
          <p:cNvSpPr>
            <a:spLocks noGrp="1"/>
          </p:cNvSpPr>
          <p:nvPr>
            <p:ph idx="4294967295"/>
          </p:nvPr>
        </p:nvSpPr>
        <p:spPr>
          <a:xfrm>
            <a:off x="1365159" y="956831"/>
            <a:ext cx="10139452" cy="5602310"/>
          </a:xfrm>
        </p:spPr>
        <p:txBody>
          <a:bodyPr>
            <a:noAutofit/>
          </a:bodyPr>
          <a:lstStyle/>
          <a:p>
            <a:pPr marL="0" indent="0" algn="just" rtl="1">
              <a:buNone/>
            </a:pPr>
            <a:r>
              <a:rPr lang="fa-IR" sz="2600" b="1" dirty="0">
                <a:solidFill>
                  <a:schemeClr val="accent1">
                    <a:lumMod val="50000"/>
                  </a:schemeClr>
                </a:solidFill>
                <a:cs typeface="B Nazanin" panose="00000400000000000000" pitchFamily="2" charset="-78"/>
              </a:rPr>
              <a:t>دیابت شیرین </a:t>
            </a:r>
            <a:r>
              <a:rPr lang="fa-IR" sz="2400" dirty="0">
                <a:solidFill>
                  <a:schemeClr val="accent1">
                    <a:lumMod val="50000"/>
                  </a:schemeClr>
                </a:solidFill>
                <a:latin typeface="Arial" pitchFamily="34" charset="0"/>
                <a:cs typeface="Arial" pitchFamily="34" charset="0"/>
              </a:rPr>
              <a:t>(</a:t>
            </a:r>
            <a:r>
              <a:rPr lang="en-US" sz="2400" dirty="0">
                <a:solidFill>
                  <a:schemeClr val="accent1">
                    <a:lumMod val="50000"/>
                  </a:schemeClr>
                </a:solidFill>
                <a:latin typeface="Arial" pitchFamily="34" charset="0"/>
                <a:cs typeface="Arial" pitchFamily="34" charset="0"/>
              </a:rPr>
              <a:t>DM</a:t>
            </a:r>
            <a:r>
              <a:rPr lang="fa-IR" sz="2400" dirty="0">
                <a:solidFill>
                  <a:schemeClr val="accent1">
                    <a:lumMod val="50000"/>
                  </a:schemeClr>
                </a:solidFill>
                <a:latin typeface="Arial" pitchFamily="34" charset="0"/>
                <a:cs typeface="Arial" pitchFamily="34" charset="0"/>
              </a:rPr>
              <a:t>)</a:t>
            </a:r>
            <a:r>
              <a:rPr lang="fa-IR" sz="2600" dirty="0">
                <a:solidFill>
                  <a:schemeClr val="accent1">
                    <a:lumMod val="50000"/>
                  </a:schemeClr>
                </a:solidFill>
                <a:cs typeface="B Nazanin" panose="00000400000000000000" pitchFamily="2" charset="-78"/>
              </a:rPr>
              <a:t> یک بیماری مزمن می باشد که می تواند به علت ناکافی بودن تولید انسولین به وسیله ی پانکراس و یا ناتوانی بدن در استفاده ی موثر از انسولین ایجاد شود.</a:t>
            </a:r>
          </a:p>
          <a:p>
            <a:pPr marL="0" indent="0" algn="just" rtl="1">
              <a:buNone/>
            </a:pPr>
            <a:r>
              <a:rPr lang="fa-IR" sz="2600" dirty="0">
                <a:solidFill>
                  <a:schemeClr val="accent1">
                    <a:lumMod val="50000"/>
                  </a:schemeClr>
                </a:solidFill>
                <a:cs typeface="B Nazanin" panose="00000400000000000000" pitchFamily="2" charset="-78"/>
              </a:rPr>
              <a:t>انسولین هورمونی است که میزان قندخون بدن را تنظیم  می کند و </a:t>
            </a:r>
            <a:r>
              <a:rPr lang="en-US" sz="2400" dirty="0">
                <a:solidFill>
                  <a:schemeClr val="accent1">
                    <a:lumMod val="50000"/>
                  </a:schemeClr>
                </a:solidFill>
                <a:latin typeface="Arial" pitchFamily="34" charset="0"/>
                <a:cs typeface="Arial" pitchFamily="34" charset="0"/>
              </a:rPr>
              <a:t>DM</a:t>
            </a:r>
            <a:r>
              <a:rPr lang="fa-IR" sz="2400" dirty="0">
                <a:solidFill>
                  <a:schemeClr val="accent1">
                    <a:lumMod val="50000"/>
                  </a:schemeClr>
                </a:solidFill>
                <a:cs typeface="B Nazanin" panose="00000400000000000000" pitchFamily="2" charset="-78"/>
              </a:rPr>
              <a:t> </a:t>
            </a:r>
            <a:r>
              <a:rPr lang="fa-IR" sz="2600" dirty="0">
                <a:solidFill>
                  <a:schemeClr val="accent1">
                    <a:lumMod val="50000"/>
                  </a:schemeClr>
                </a:solidFill>
                <a:cs typeface="B Nazanin" panose="00000400000000000000" pitchFamily="2" charset="-78"/>
              </a:rPr>
              <a:t>دلیل اصلی </a:t>
            </a:r>
            <a:r>
              <a:rPr lang="fa-IR" sz="2600" b="1" dirty="0">
                <a:solidFill>
                  <a:schemeClr val="accent1">
                    <a:lumMod val="50000"/>
                  </a:schemeClr>
                </a:solidFill>
                <a:cs typeface="B Nazanin" panose="00000400000000000000" pitchFamily="2" charset="-78"/>
              </a:rPr>
              <a:t>حملات</a:t>
            </a:r>
            <a:r>
              <a:rPr lang="fa-IR" sz="2600" dirty="0">
                <a:solidFill>
                  <a:schemeClr val="accent1">
                    <a:lumMod val="50000"/>
                  </a:schemeClr>
                </a:solidFill>
                <a:cs typeface="B Nazanin" panose="00000400000000000000" pitchFamily="2" charset="-78"/>
              </a:rPr>
              <a:t> </a:t>
            </a:r>
            <a:r>
              <a:rPr lang="fa-IR" sz="2600" b="1" dirty="0">
                <a:solidFill>
                  <a:schemeClr val="accent1">
                    <a:lumMod val="50000"/>
                  </a:schemeClr>
                </a:solidFill>
                <a:cs typeface="B Nazanin" panose="00000400000000000000" pitchFamily="2" charset="-78"/>
              </a:rPr>
              <a:t>قلبی</a:t>
            </a:r>
            <a:r>
              <a:rPr lang="fa-IR" sz="2600" dirty="0">
                <a:solidFill>
                  <a:schemeClr val="accent1">
                    <a:lumMod val="50000"/>
                  </a:schemeClr>
                </a:solidFill>
                <a:cs typeface="B Nazanin" panose="00000400000000000000" pitchFamily="2" charset="-78"/>
              </a:rPr>
              <a:t> و </a:t>
            </a:r>
            <a:r>
              <a:rPr lang="fa-IR" sz="2600" b="1" dirty="0">
                <a:solidFill>
                  <a:schemeClr val="accent1">
                    <a:lumMod val="50000"/>
                  </a:schemeClr>
                </a:solidFill>
                <a:cs typeface="B Nazanin" panose="00000400000000000000" pitchFamily="2" charset="-78"/>
              </a:rPr>
              <a:t>سکته ی مغزی </a:t>
            </a:r>
            <a:r>
              <a:rPr lang="fa-IR" sz="2600" dirty="0">
                <a:solidFill>
                  <a:schemeClr val="accent1">
                    <a:lumMod val="50000"/>
                  </a:schemeClr>
                </a:solidFill>
                <a:cs typeface="B Nazanin" panose="00000400000000000000" pitchFamily="2" charset="-78"/>
              </a:rPr>
              <a:t>و همچنین </a:t>
            </a:r>
            <a:r>
              <a:rPr lang="fa-IR" sz="2600" b="1" dirty="0">
                <a:solidFill>
                  <a:schemeClr val="accent1">
                    <a:lumMod val="50000"/>
                  </a:schemeClr>
                </a:solidFill>
                <a:cs typeface="B Nazanin" panose="00000400000000000000" pitchFamily="2" charset="-78"/>
              </a:rPr>
              <a:t>آسیب به عروق خونی چشم</a:t>
            </a:r>
            <a:r>
              <a:rPr lang="fa-IR" sz="2600" dirty="0">
                <a:solidFill>
                  <a:schemeClr val="accent1">
                    <a:lumMod val="50000"/>
                  </a:schemeClr>
                </a:solidFill>
                <a:cs typeface="B Nazanin" panose="00000400000000000000" pitchFamily="2" charset="-78"/>
              </a:rPr>
              <a:t>، </a:t>
            </a:r>
            <a:r>
              <a:rPr lang="fa-IR" sz="2600" b="1" dirty="0">
                <a:solidFill>
                  <a:schemeClr val="accent1">
                    <a:lumMod val="50000"/>
                  </a:schemeClr>
                </a:solidFill>
                <a:cs typeface="B Nazanin" panose="00000400000000000000" pitchFamily="2" charset="-78"/>
              </a:rPr>
              <a:t>کلیه</a:t>
            </a:r>
            <a:r>
              <a:rPr lang="fa-IR" sz="2600" dirty="0">
                <a:solidFill>
                  <a:schemeClr val="accent1">
                    <a:lumMod val="50000"/>
                  </a:schemeClr>
                </a:solidFill>
                <a:cs typeface="B Nazanin" panose="00000400000000000000" pitchFamily="2" charset="-78"/>
              </a:rPr>
              <a:t> و </a:t>
            </a:r>
            <a:r>
              <a:rPr lang="fa-IR" sz="2600" b="1" dirty="0">
                <a:solidFill>
                  <a:schemeClr val="accent1">
                    <a:lumMod val="50000"/>
                  </a:schemeClr>
                </a:solidFill>
                <a:cs typeface="B Nazanin" panose="00000400000000000000" pitchFamily="2" charset="-78"/>
              </a:rPr>
              <a:t>اعصاب</a:t>
            </a:r>
            <a:r>
              <a:rPr lang="fa-IR" sz="2600" dirty="0">
                <a:solidFill>
                  <a:schemeClr val="accent1">
                    <a:lumMod val="50000"/>
                  </a:schemeClr>
                </a:solidFill>
                <a:cs typeface="B Nazanin" panose="00000400000000000000" pitchFamily="2" charset="-78"/>
              </a:rPr>
              <a:t> می باشد.</a:t>
            </a:r>
          </a:p>
          <a:p>
            <a:pPr marL="0" indent="0" algn="just" rtl="1">
              <a:buNone/>
            </a:pPr>
            <a:r>
              <a:rPr lang="en-US" sz="2400" dirty="0">
                <a:solidFill>
                  <a:schemeClr val="accent1">
                    <a:lumMod val="50000"/>
                  </a:schemeClr>
                </a:solidFill>
                <a:latin typeface="Arial" pitchFamily="34" charset="0"/>
                <a:cs typeface="Arial" pitchFamily="34" charset="0"/>
              </a:rPr>
              <a:t>DM</a:t>
            </a:r>
            <a:r>
              <a:rPr lang="fa-IR" sz="2400" dirty="0">
                <a:solidFill>
                  <a:schemeClr val="accent1">
                    <a:lumMod val="50000"/>
                  </a:schemeClr>
                </a:solidFill>
                <a:cs typeface="B Nazanin" panose="00000400000000000000" pitchFamily="2" charset="-78"/>
              </a:rPr>
              <a:t> </a:t>
            </a:r>
            <a:r>
              <a:rPr lang="fa-IR" sz="2600" dirty="0">
                <a:solidFill>
                  <a:schemeClr val="accent1">
                    <a:lumMod val="50000"/>
                  </a:schemeClr>
                </a:solidFill>
                <a:cs typeface="B Nazanin" panose="00000400000000000000" pitchFamily="2" charset="-78"/>
              </a:rPr>
              <a:t>همچنان مشکلی جهانی می باشد که شیوع آن در کشورهای درحال توسعه نسبت به کشورهای توسعه یافته به سرعت در حال افزایش است آنچنان که تخمین زده شده است که در سال </a:t>
            </a:r>
            <a:r>
              <a:rPr lang="en-US" sz="2600" b="1" dirty="0">
                <a:solidFill>
                  <a:schemeClr val="accent1">
                    <a:lumMod val="50000"/>
                  </a:schemeClr>
                </a:solidFill>
                <a:latin typeface="Arial" pitchFamily="34" charset="0"/>
                <a:cs typeface="Arial" pitchFamily="34" charset="0"/>
              </a:rPr>
              <a:t>2019</a:t>
            </a:r>
            <a:r>
              <a:rPr lang="fa-IR" sz="2600" dirty="0">
                <a:solidFill>
                  <a:schemeClr val="accent1">
                    <a:lumMod val="50000"/>
                  </a:schemeClr>
                </a:solidFill>
                <a:cs typeface="B Nazanin" panose="00000400000000000000" pitchFamily="2" charset="-78"/>
              </a:rPr>
              <a:t> تعداد</a:t>
            </a:r>
            <a:r>
              <a:rPr lang="fa-IR" sz="2600" dirty="0">
                <a:solidFill>
                  <a:schemeClr val="accent1">
                    <a:lumMod val="50000"/>
                  </a:schemeClr>
                </a:solidFill>
                <a:latin typeface="Arial" pitchFamily="34" charset="0"/>
                <a:cs typeface="Arial" pitchFamily="34" charset="0"/>
              </a:rPr>
              <a:t> </a:t>
            </a:r>
            <a:r>
              <a:rPr lang="en-US" sz="2600" b="1" dirty="0">
                <a:solidFill>
                  <a:schemeClr val="accent1">
                    <a:lumMod val="50000"/>
                  </a:schemeClr>
                </a:solidFill>
                <a:latin typeface="Arial" pitchFamily="34" charset="0"/>
                <a:cs typeface="Arial" pitchFamily="34" charset="0"/>
              </a:rPr>
              <a:t>1.5</a:t>
            </a:r>
            <a:r>
              <a:rPr lang="fa-IR" sz="2600" dirty="0">
                <a:solidFill>
                  <a:schemeClr val="accent1">
                    <a:lumMod val="50000"/>
                  </a:schemeClr>
                </a:solidFill>
                <a:latin typeface="Arial" pitchFamily="34" charset="0"/>
                <a:cs typeface="Arial" pitchFamily="34" charset="0"/>
              </a:rPr>
              <a:t> </a:t>
            </a:r>
            <a:r>
              <a:rPr lang="fa-IR" sz="2600" b="1" dirty="0">
                <a:solidFill>
                  <a:schemeClr val="accent1">
                    <a:lumMod val="50000"/>
                  </a:schemeClr>
                </a:solidFill>
                <a:latin typeface="Arial" pitchFamily="34" charset="0"/>
                <a:cs typeface="B Nazanin" pitchFamily="2" charset="-78"/>
              </a:rPr>
              <a:t>میلیون </a:t>
            </a:r>
            <a:r>
              <a:rPr lang="fa-IR" sz="2600" dirty="0">
                <a:solidFill>
                  <a:schemeClr val="accent1">
                    <a:lumMod val="50000"/>
                  </a:schemeClr>
                </a:solidFill>
                <a:cs typeface="B Nazanin" panose="00000400000000000000" pitchFamily="2" charset="-78"/>
              </a:rPr>
              <a:t>مرگ و در سال </a:t>
            </a:r>
            <a:r>
              <a:rPr lang="en-US" sz="2600" b="1" dirty="0">
                <a:solidFill>
                  <a:schemeClr val="accent1">
                    <a:lumMod val="50000"/>
                  </a:schemeClr>
                </a:solidFill>
                <a:latin typeface="Arial" pitchFamily="34" charset="0"/>
                <a:cs typeface="Arial" pitchFamily="34" charset="0"/>
              </a:rPr>
              <a:t>2012</a:t>
            </a:r>
            <a:r>
              <a:rPr lang="fa-IR" sz="2600" dirty="0">
                <a:solidFill>
                  <a:schemeClr val="accent1">
                    <a:lumMod val="50000"/>
                  </a:schemeClr>
                </a:solidFill>
                <a:cs typeface="B Nazanin" panose="00000400000000000000" pitchFamily="2" charset="-78"/>
              </a:rPr>
              <a:t> تعداد </a:t>
            </a:r>
            <a:r>
              <a:rPr lang="en-US" sz="2600" b="1" dirty="0">
                <a:solidFill>
                  <a:schemeClr val="accent1">
                    <a:lumMod val="50000"/>
                  </a:schemeClr>
                </a:solidFill>
                <a:cs typeface="B Nazanin" panose="00000400000000000000" pitchFamily="2" charset="-78"/>
              </a:rPr>
              <a:t>2.2</a:t>
            </a:r>
            <a:r>
              <a:rPr lang="fa-IR" sz="2600" dirty="0">
                <a:solidFill>
                  <a:schemeClr val="accent1">
                    <a:lumMod val="50000"/>
                  </a:schemeClr>
                </a:solidFill>
                <a:cs typeface="B Nazanin" panose="00000400000000000000" pitchFamily="2" charset="-78"/>
              </a:rPr>
              <a:t> </a:t>
            </a:r>
            <a:r>
              <a:rPr lang="en-US" sz="2600" b="1" dirty="0">
                <a:solidFill>
                  <a:schemeClr val="accent1">
                    <a:lumMod val="50000"/>
                  </a:schemeClr>
                </a:solidFill>
                <a:cs typeface="B Nazanin" panose="00000400000000000000" pitchFamily="2" charset="-78"/>
              </a:rPr>
              <a:t> </a:t>
            </a:r>
            <a:r>
              <a:rPr lang="fa-IR" sz="2600" b="1" dirty="0">
                <a:solidFill>
                  <a:schemeClr val="accent1">
                    <a:lumMod val="50000"/>
                  </a:schemeClr>
                </a:solidFill>
                <a:cs typeface="B Nazanin" panose="00000400000000000000" pitchFamily="2" charset="-78"/>
              </a:rPr>
              <a:t>میلیون</a:t>
            </a:r>
            <a:r>
              <a:rPr lang="fa-IR" sz="2600" dirty="0">
                <a:solidFill>
                  <a:schemeClr val="accent1">
                    <a:lumMod val="50000"/>
                  </a:schemeClr>
                </a:solidFill>
                <a:cs typeface="B Nazanin" panose="00000400000000000000" pitchFamily="2" charset="-78"/>
              </a:rPr>
              <a:t> مرگ به علت </a:t>
            </a:r>
            <a:r>
              <a:rPr lang="en-US" sz="2400" dirty="0">
                <a:solidFill>
                  <a:schemeClr val="accent1">
                    <a:lumMod val="50000"/>
                  </a:schemeClr>
                </a:solidFill>
                <a:latin typeface="Arial" pitchFamily="34" charset="0"/>
                <a:cs typeface="Arial" pitchFamily="34" charset="0"/>
              </a:rPr>
              <a:t>DM</a:t>
            </a:r>
            <a:r>
              <a:rPr lang="fa-IR" sz="2400" dirty="0">
                <a:solidFill>
                  <a:schemeClr val="accent1">
                    <a:lumMod val="50000"/>
                  </a:schemeClr>
                </a:solidFill>
                <a:cs typeface="B Nazanin" panose="00000400000000000000" pitchFamily="2" charset="-78"/>
              </a:rPr>
              <a:t> </a:t>
            </a:r>
            <a:r>
              <a:rPr lang="fa-IR" sz="2600" dirty="0">
                <a:solidFill>
                  <a:schemeClr val="accent1">
                    <a:lumMod val="50000"/>
                  </a:schemeClr>
                </a:solidFill>
                <a:cs typeface="B Nazanin" panose="00000400000000000000" pitchFamily="2" charset="-78"/>
              </a:rPr>
              <a:t>و افزایش میزان قندخون اتفاق افتاده است.</a:t>
            </a:r>
          </a:p>
          <a:p>
            <a:pPr marL="0" indent="0" algn="just" rtl="1">
              <a:buNone/>
            </a:pPr>
            <a:endParaRPr lang="en-US" sz="2600" dirty="0">
              <a:solidFill>
                <a:schemeClr val="accent1">
                  <a:lumMod val="50000"/>
                </a:schemeClr>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437" y="4752304"/>
            <a:ext cx="4518231" cy="1806837"/>
          </a:xfrm>
          <a:prstGeom prst="rect">
            <a:avLst/>
          </a:prstGeom>
        </p:spPr>
      </p:pic>
    </p:spTree>
    <p:extLst>
      <p:ext uri="{BB962C8B-B14F-4D97-AF65-F5344CB8AC3E}">
        <p14:creationId xmlns:p14="http://schemas.microsoft.com/office/powerpoint/2010/main" val="1422020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0010" y="257577"/>
            <a:ext cx="9804601" cy="6156101"/>
          </a:xfrm>
        </p:spPr>
        <p:txBody>
          <a:bodyPr>
            <a:noAutofit/>
          </a:bodyPr>
          <a:lstStyle/>
          <a:p>
            <a:pPr algn="r" rtl="1"/>
            <a:r>
              <a:rPr lang="fa-IR" b="1" dirty="0">
                <a:solidFill>
                  <a:srgbClr val="C00000"/>
                </a:solidFill>
                <a:cs typeface="B Nazanin" panose="00000400000000000000" pitchFamily="2" charset="-78"/>
              </a:rPr>
              <a:t>مقدمه</a:t>
            </a:r>
            <a:r>
              <a:rPr lang="en-US" b="1" dirty="0">
                <a:solidFill>
                  <a:srgbClr val="C00000"/>
                </a:solidFill>
                <a:cs typeface="B Nazanin" panose="00000400000000000000" pitchFamily="2" charset="-78"/>
              </a:rPr>
              <a:t> </a:t>
            </a:r>
            <a:r>
              <a:rPr lang="fa-IR" b="1" dirty="0">
                <a:solidFill>
                  <a:srgbClr val="C00000"/>
                </a:solidFill>
                <a:cs typeface="B Nazanin" panose="00000400000000000000" pitchFamily="2" charset="-78"/>
              </a:rPr>
              <a:t>(ادامه)</a:t>
            </a:r>
            <a:br>
              <a:rPr lang="fa-IR" b="1" dirty="0">
                <a:solidFill>
                  <a:srgbClr val="C00000"/>
                </a:solidFill>
                <a:cs typeface="B Nazanin" panose="00000400000000000000" pitchFamily="2" charset="-78"/>
              </a:rPr>
            </a:br>
            <a:r>
              <a:rPr lang="fa-IR" b="1" dirty="0">
                <a:solidFill>
                  <a:srgbClr val="C00000"/>
                </a:solidFill>
                <a:cs typeface="B Nazanin" panose="00000400000000000000" pitchFamily="2" charset="-78"/>
              </a:rPr>
              <a:t/>
            </a:r>
            <a:br>
              <a:rPr lang="fa-IR" b="1" dirty="0">
                <a:solidFill>
                  <a:srgbClr val="C00000"/>
                </a:solidFill>
                <a:cs typeface="B Nazanin" panose="00000400000000000000" pitchFamily="2" charset="-78"/>
              </a:rPr>
            </a:br>
            <a:r>
              <a:rPr lang="fa-IR" sz="3200" dirty="0">
                <a:solidFill>
                  <a:schemeClr val="accent1">
                    <a:lumMod val="50000"/>
                  </a:schemeClr>
                </a:solidFill>
                <a:cs typeface="B Nazanin" panose="00000400000000000000" pitchFamily="2" charset="-78"/>
              </a:rPr>
              <a:t/>
            </a:r>
            <a:br>
              <a:rPr lang="fa-IR" sz="3200" dirty="0">
                <a:solidFill>
                  <a:schemeClr val="accent1">
                    <a:lumMod val="50000"/>
                  </a:schemeClr>
                </a:solidFill>
                <a:cs typeface="B Nazanin" panose="00000400000000000000" pitchFamily="2" charset="-78"/>
              </a:rPr>
            </a:br>
            <a:r>
              <a:rPr lang="fa-IR" sz="2800" dirty="0">
                <a:solidFill>
                  <a:schemeClr val="accent1">
                    <a:lumMod val="50000"/>
                  </a:schemeClr>
                </a:solidFill>
                <a:cs typeface="B Nazanin" panose="00000400000000000000" pitchFamily="2" charset="-78"/>
              </a:rPr>
              <a:t>چالش های بسیاری در مدیریت بیماری دیابت وجود دارد. اولین خط درمان دیابت، استفاده از یک  داروی ضدافزایش میزان قندخون می باشد اما استفاده از این درمان پزشکی رایج همچنین عوارض جانبی در پی دارد؛ به طوریکه </a:t>
            </a:r>
            <a:r>
              <a:rPr lang="en-US" sz="2800" dirty="0">
                <a:solidFill>
                  <a:schemeClr val="accent1">
                    <a:lumMod val="50000"/>
                  </a:schemeClr>
                </a:solidFill>
                <a:latin typeface="Arial" pitchFamily="34" charset="0"/>
                <a:cs typeface="Arial" pitchFamily="34" charset="0"/>
              </a:rPr>
              <a:t>CAM</a:t>
            </a:r>
            <a:r>
              <a:rPr lang="fa-IR" sz="2800" dirty="0">
                <a:solidFill>
                  <a:schemeClr val="accent1">
                    <a:lumMod val="50000"/>
                  </a:schemeClr>
                </a:solidFill>
                <a:latin typeface="Arial" pitchFamily="34" charset="0"/>
                <a:cs typeface="Arial" pitchFamily="34" charset="0"/>
              </a:rPr>
              <a:t> </a:t>
            </a:r>
            <a:r>
              <a:rPr lang="fa-IR" sz="2800" dirty="0">
                <a:solidFill>
                  <a:schemeClr val="accent1">
                    <a:lumMod val="50000"/>
                  </a:schemeClr>
                </a:solidFill>
                <a:cs typeface="B Nazanin" panose="00000400000000000000" pitchFamily="2" charset="-78"/>
              </a:rPr>
              <a:t>بعنوان یک گزینه برای درمان بیماری های مزمن مثل اختلالات متابولیک مطرح شده است. در طب مکمل و جایگزین بیش از </a:t>
            </a:r>
            <a:r>
              <a:rPr lang="en-US" sz="2800" b="1" dirty="0">
                <a:solidFill>
                  <a:schemeClr val="accent1">
                    <a:lumMod val="50000"/>
                  </a:schemeClr>
                </a:solidFill>
                <a:latin typeface="Arial" pitchFamily="34" charset="0"/>
                <a:cs typeface="Arial" pitchFamily="34" charset="0"/>
              </a:rPr>
              <a:t>400</a:t>
            </a:r>
            <a:r>
              <a:rPr lang="fa-IR" sz="2800" dirty="0">
                <a:solidFill>
                  <a:schemeClr val="accent1">
                    <a:lumMod val="50000"/>
                  </a:schemeClr>
                </a:solidFill>
                <a:cs typeface="B Nazanin" panose="00000400000000000000" pitchFamily="2" charset="-78"/>
              </a:rPr>
              <a:t> گیاه و مواد برای درمان دیابت </a:t>
            </a:r>
            <a:r>
              <a:rPr lang="fa-IR" sz="2800" b="1" dirty="0">
                <a:solidFill>
                  <a:schemeClr val="accent1">
                    <a:lumMod val="50000"/>
                  </a:schemeClr>
                </a:solidFill>
                <a:cs typeface="B Nazanin" panose="00000400000000000000" pitchFamily="2" charset="-78"/>
              </a:rPr>
              <a:t>خصوصا دیابت نوع </a:t>
            </a:r>
            <a:r>
              <a:rPr lang="en-US" sz="2800" b="1" dirty="0">
                <a:solidFill>
                  <a:schemeClr val="accent1">
                    <a:lumMod val="50000"/>
                  </a:schemeClr>
                </a:solidFill>
                <a:cs typeface="B Nazanin" panose="00000400000000000000" pitchFamily="2" charset="-78"/>
              </a:rPr>
              <a:t>2</a:t>
            </a:r>
            <a:r>
              <a:rPr lang="fa-IR" sz="2800" b="1" dirty="0">
                <a:solidFill>
                  <a:schemeClr val="accent1">
                    <a:lumMod val="50000"/>
                  </a:schemeClr>
                </a:solidFill>
                <a:cs typeface="B Nazanin" panose="00000400000000000000" pitchFamily="2" charset="-78"/>
              </a:rPr>
              <a:t> </a:t>
            </a:r>
            <a:r>
              <a:rPr lang="fa-IR" sz="2800" dirty="0">
                <a:solidFill>
                  <a:schemeClr val="accent1">
                    <a:lumMod val="50000"/>
                  </a:schemeClr>
                </a:solidFill>
                <a:cs typeface="B Nazanin" panose="00000400000000000000" pitchFamily="2" charset="-78"/>
              </a:rPr>
              <a:t>ارزیابی شده است.</a:t>
            </a:r>
            <a:br>
              <a:rPr lang="fa-IR" sz="2800" dirty="0">
                <a:solidFill>
                  <a:schemeClr val="accent1">
                    <a:lumMod val="50000"/>
                  </a:schemeClr>
                </a:solidFill>
                <a:cs typeface="B Nazanin" panose="00000400000000000000" pitchFamily="2" charset="-78"/>
              </a:rPr>
            </a:br>
            <a:endParaRPr lang="en-US" sz="28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2206693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282" y="340773"/>
            <a:ext cx="10152330" cy="6008512"/>
          </a:xfrm>
        </p:spPr>
        <p:txBody>
          <a:bodyPr>
            <a:normAutofit/>
          </a:bodyPr>
          <a:lstStyle/>
          <a:p>
            <a:pPr algn="r" rtl="1"/>
            <a:r>
              <a:rPr lang="fa-IR" b="1" dirty="0">
                <a:solidFill>
                  <a:srgbClr val="C00000"/>
                </a:solidFill>
                <a:cs typeface="B Nazanin" panose="00000400000000000000" pitchFamily="2" charset="-78"/>
              </a:rPr>
              <a:t>مقدمه</a:t>
            </a:r>
            <a:r>
              <a:rPr lang="en-US" b="1" dirty="0">
                <a:solidFill>
                  <a:srgbClr val="C00000"/>
                </a:solidFill>
                <a:cs typeface="B Nazanin" panose="00000400000000000000" pitchFamily="2" charset="-78"/>
              </a:rPr>
              <a:t> </a:t>
            </a:r>
            <a:r>
              <a:rPr lang="fa-IR" b="1" dirty="0">
                <a:solidFill>
                  <a:srgbClr val="C00000"/>
                </a:solidFill>
                <a:cs typeface="B Nazanin" panose="00000400000000000000" pitchFamily="2" charset="-78"/>
              </a:rPr>
              <a:t>(ادامه)</a:t>
            </a:r>
            <a:br>
              <a:rPr lang="fa-IR" b="1" dirty="0">
                <a:solidFill>
                  <a:srgbClr val="C00000"/>
                </a:solidFill>
                <a:cs typeface="B Nazanin" panose="00000400000000000000" pitchFamily="2" charset="-78"/>
              </a:rPr>
            </a:br>
            <a:r>
              <a:rPr lang="fa-IR" b="1" dirty="0">
                <a:solidFill>
                  <a:srgbClr val="C00000"/>
                </a:solidFill>
                <a:cs typeface="B Nazanin" panose="00000400000000000000" pitchFamily="2" charset="-78"/>
              </a:rPr>
              <a:t/>
            </a:r>
            <a:br>
              <a:rPr lang="fa-IR" b="1" dirty="0">
                <a:solidFill>
                  <a:srgbClr val="C00000"/>
                </a:solidFill>
                <a:cs typeface="B Nazanin" panose="00000400000000000000" pitchFamily="2" charset="-78"/>
              </a:rPr>
            </a:br>
            <a:r>
              <a:rPr lang="fa-IR" sz="2800" dirty="0">
                <a:solidFill>
                  <a:schemeClr val="accent1">
                    <a:lumMod val="50000"/>
                  </a:schemeClr>
                </a:solidFill>
                <a:cs typeface="B Nazanin" panose="00000400000000000000" pitchFamily="2" charset="-78"/>
              </a:rPr>
              <a:t/>
            </a:r>
            <a:br>
              <a:rPr lang="fa-IR" sz="2800" dirty="0">
                <a:solidFill>
                  <a:schemeClr val="accent1">
                    <a:lumMod val="50000"/>
                  </a:schemeClr>
                </a:solidFill>
                <a:cs typeface="B Nazanin" panose="00000400000000000000" pitchFamily="2" charset="-78"/>
              </a:rPr>
            </a:br>
            <a:r>
              <a:rPr lang="fa-IR" sz="2800" dirty="0">
                <a:solidFill>
                  <a:schemeClr val="accent1">
                    <a:lumMod val="50000"/>
                  </a:schemeClr>
                </a:solidFill>
                <a:cs typeface="B Nazanin" panose="00000400000000000000" pitchFamily="2" charset="-78"/>
              </a:rPr>
              <a:t>استفاده از</a:t>
            </a:r>
            <a:r>
              <a:rPr lang="en-US" sz="2400" dirty="0">
                <a:solidFill>
                  <a:schemeClr val="accent1">
                    <a:lumMod val="50000"/>
                  </a:schemeClr>
                </a:solidFill>
                <a:latin typeface="Arial" pitchFamily="34" charset="0"/>
                <a:cs typeface="Arial" pitchFamily="34" charset="0"/>
              </a:rPr>
              <a:t>CAM</a:t>
            </a:r>
            <a:r>
              <a:rPr lang="fa-IR" sz="2800" dirty="0">
                <a:solidFill>
                  <a:schemeClr val="accent1">
                    <a:lumMod val="50000"/>
                  </a:schemeClr>
                </a:solidFill>
                <a:cs typeface="B Nazanin" panose="00000400000000000000" pitchFamily="2" charset="-78"/>
              </a:rPr>
              <a:t> به دلیل کاهش عوارض و هزینه و نیز فاکتورهای فرهنگی و روانی_اجتماعی و باورهای مذهبی بطور فزاینده ای رایج شده است.</a:t>
            </a:r>
            <a:br>
              <a:rPr lang="fa-IR" sz="2800" dirty="0">
                <a:solidFill>
                  <a:schemeClr val="accent1">
                    <a:lumMod val="50000"/>
                  </a:schemeClr>
                </a:solidFill>
                <a:cs typeface="B Nazanin" panose="00000400000000000000" pitchFamily="2" charset="-78"/>
              </a:rPr>
            </a:br>
            <a:r>
              <a:rPr lang="fa-IR" sz="2800" dirty="0">
                <a:solidFill>
                  <a:schemeClr val="accent1">
                    <a:lumMod val="50000"/>
                  </a:schemeClr>
                </a:solidFill>
                <a:cs typeface="B Nazanin" panose="00000400000000000000" pitchFamily="2" charset="-78"/>
              </a:rPr>
              <a:t>نظرسنجی در کانادا درمورد استفاده از درمان های جایگزین نشان می دهد که </a:t>
            </a:r>
            <a:r>
              <a:rPr lang="en-US" sz="2400" b="1" dirty="0">
                <a:solidFill>
                  <a:schemeClr val="accent1">
                    <a:lumMod val="50000"/>
                  </a:schemeClr>
                </a:solidFill>
                <a:latin typeface="Arial" pitchFamily="34" charset="0"/>
                <a:cs typeface="Arial" pitchFamily="34" charset="0"/>
              </a:rPr>
              <a:t>44%</a:t>
            </a:r>
            <a:r>
              <a:rPr lang="fa-IR" sz="2400" b="1" dirty="0">
                <a:solidFill>
                  <a:schemeClr val="accent1">
                    <a:lumMod val="50000"/>
                  </a:schemeClr>
                </a:solidFill>
                <a:latin typeface="Arial" pitchFamily="34" charset="0"/>
                <a:cs typeface="Arial" pitchFamily="34" charset="0"/>
              </a:rPr>
              <a:t> </a:t>
            </a:r>
            <a:r>
              <a:rPr lang="fa-IR" sz="2800" dirty="0">
                <a:solidFill>
                  <a:schemeClr val="accent1">
                    <a:lumMod val="50000"/>
                  </a:schemeClr>
                </a:solidFill>
                <a:cs typeface="B Nazanin" panose="00000400000000000000" pitchFamily="2" charset="-78"/>
              </a:rPr>
              <a:t>از مکمل ها استفاده کرده اند و </a:t>
            </a:r>
            <a:r>
              <a:rPr lang="en-US" sz="2400" b="1" dirty="0">
                <a:solidFill>
                  <a:schemeClr val="accent1">
                    <a:lumMod val="50000"/>
                  </a:schemeClr>
                </a:solidFill>
                <a:latin typeface="Arial" pitchFamily="34" charset="0"/>
                <a:cs typeface="Arial" pitchFamily="34" charset="0"/>
              </a:rPr>
              <a:t>31%</a:t>
            </a:r>
            <a:r>
              <a:rPr lang="fa-IR" sz="2400" dirty="0">
                <a:solidFill>
                  <a:schemeClr val="accent1">
                    <a:lumMod val="50000"/>
                  </a:schemeClr>
                </a:solidFill>
                <a:latin typeface="Arial" pitchFamily="34" charset="0"/>
                <a:cs typeface="Arial" pitchFamily="34" charset="0"/>
              </a:rPr>
              <a:t> </a:t>
            </a:r>
            <a:r>
              <a:rPr lang="fa-IR" sz="2800" dirty="0">
                <a:solidFill>
                  <a:schemeClr val="accent1">
                    <a:lumMod val="50000"/>
                  </a:schemeClr>
                </a:solidFill>
                <a:cs typeface="B Nazanin" panose="00000400000000000000" pitchFamily="2" charset="-78"/>
              </a:rPr>
              <a:t>داروهای جایگزین را دریافت کرده اند.</a:t>
            </a:r>
            <a:br>
              <a:rPr lang="fa-IR" sz="2800" dirty="0">
                <a:solidFill>
                  <a:schemeClr val="accent1">
                    <a:lumMod val="50000"/>
                  </a:schemeClr>
                </a:solidFill>
                <a:cs typeface="B Nazanin" panose="00000400000000000000" pitchFamily="2" charset="-78"/>
              </a:rPr>
            </a:br>
            <a:r>
              <a:rPr lang="fa-IR" sz="2800" dirty="0">
                <a:solidFill>
                  <a:schemeClr val="accent1">
                    <a:lumMod val="50000"/>
                  </a:schemeClr>
                </a:solidFill>
                <a:cs typeface="B Nazanin" panose="00000400000000000000" pitchFamily="2" charset="-78"/>
              </a:rPr>
              <a:t>درصد بیماران دیابتی که از </a:t>
            </a:r>
            <a:r>
              <a:rPr lang="en-US" sz="2400" dirty="0">
                <a:solidFill>
                  <a:schemeClr val="accent1">
                    <a:lumMod val="50000"/>
                  </a:schemeClr>
                </a:solidFill>
                <a:latin typeface="Arial" pitchFamily="34" charset="0"/>
                <a:cs typeface="Arial" pitchFamily="34" charset="0"/>
              </a:rPr>
              <a:t>CAM</a:t>
            </a:r>
            <a:r>
              <a:rPr lang="fa-IR" sz="2800" dirty="0">
                <a:solidFill>
                  <a:schemeClr val="accent1">
                    <a:lumMod val="50000"/>
                  </a:schemeClr>
                </a:solidFill>
                <a:cs typeface="B Nazanin" panose="00000400000000000000" pitchFamily="2" charset="-78"/>
              </a:rPr>
              <a:t> استفاده کرده اند، در آمریکا </a:t>
            </a:r>
            <a:r>
              <a:rPr lang="en-US" sz="2400" b="1" dirty="0">
                <a:solidFill>
                  <a:schemeClr val="accent1">
                    <a:lumMod val="50000"/>
                  </a:schemeClr>
                </a:solidFill>
                <a:latin typeface="Arial" pitchFamily="34" charset="0"/>
                <a:cs typeface="Arial" pitchFamily="34" charset="0"/>
              </a:rPr>
              <a:t>57%</a:t>
            </a:r>
            <a:r>
              <a:rPr lang="fa-IR" sz="2400" b="1" dirty="0">
                <a:solidFill>
                  <a:schemeClr val="accent1">
                    <a:lumMod val="50000"/>
                  </a:schemeClr>
                </a:solidFill>
                <a:cs typeface="B Nazanin" panose="00000400000000000000" pitchFamily="2" charset="-78"/>
              </a:rPr>
              <a:t> </a:t>
            </a:r>
            <a:r>
              <a:rPr lang="fa-IR" sz="2800" dirty="0">
                <a:solidFill>
                  <a:schemeClr val="accent1">
                    <a:lumMod val="50000"/>
                  </a:schemeClr>
                </a:solidFill>
                <a:cs typeface="B Nazanin" panose="00000400000000000000" pitchFamily="2" charset="-78"/>
              </a:rPr>
              <a:t>بیشتر از مردم استرالیا می باشد. علاوه بر این مردم در کشورهای مختلفی همچون نواحی آسیایی و آفریقایی هنوز به </a:t>
            </a:r>
            <a:r>
              <a:rPr lang="en-US" sz="2400" dirty="0">
                <a:solidFill>
                  <a:schemeClr val="accent1">
                    <a:lumMod val="50000"/>
                  </a:schemeClr>
                </a:solidFill>
                <a:latin typeface="Arial" pitchFamily="34" charset="0"/>
                <a:ea typeface="Verdana" panose="020B0604030504040204" pitchFamily="34" charset="0"/>
                <a:cs typeface="Arial" pitchFamily="34" charset="0"/>
              </a:rPr>
              <a:t>CAM</a:t>
            </a:r>
            <a:r>
              <a:rPr lang="fa-IR" sz="2800" dirty="0">
                <a:solidFill>
                  <a:schemeClr val="accent1">
                    <a:lumMod val="50000"/>
                  </a:schemeClr>
                </a:solidFill>
                <a:cs typeface="B Nazanin" panose="00000400000000000000" pitchFamily="2" charset="-78"/>
              </a:rPr>
              <a:t> برای درمان وابسته هستند.</a:t>
            </a:r>
            <a:br>
              <a:rPr lang="fa-IR" sz="2800" dirty="0">
                <a:solidFill>
                  <a:schemeClr val="accent1">
                    <a:lumMod val="50000"/>
                  </a:schemeClr>
                </a:solidFill>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33506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714" y="296214"/>
            <a:ext cx="10205898" cy="6101600"/>
          </a:xfrm>
        </p:spPr>
        <p:txBody>
          <a:bodyPr>
            <a:normAutofit/>
          </a:bodyPr>
          <a:lstStyle/>
          <a:p>
            <a:pPr algn="r" rtl="1"/>
            <a:r>
              <a:rPr lang="fa-IR" b="1" dirty="0">
                <a:solidFill>
                  <a:srgbClr val="C00000"/>
                </a:solidFill>
                <a:cs typeface="B Nazanin" panose="00000400000000000000" pitchFamily="2" charset="-78"/>
              </a:rPr>
              <a:t>مقدمه (ادامه)</a:t>
            </a:r>
            <a:br>
              <a:rPr lang="fa-IR" b="1" dirty="0">
                <a:solidFill>
                  <a:srgbClr val="C00000"/>
                </a:solidFill>
                <a:cs typeface="B Nazanin" panose="00000400000000000000" pitchFamily="2" charset="-78"/>
              </a:rPr>
            </a:br>
            <a:r>
              <a:rPr lang="fa-IR" b="1" dirty="0">
                <a:solidFill>
                  <a:srgbClr val="C00000"/>
                </a:solidFill>
                <a:cs typeface="B Nazanin" panose="00000400000000000000" pitchFamily="2" charset="-78"/>
              </a:rPr>
              <a:t/>
            </a:r>
            <a:br>
              <a:rPr lang="fa-IR" b="1" dirty="0">
                <a:solidFill>
                  <a:srgbClr val="C00000"/>
                </a:solidFill>
                <a:cs typeface="B Nazanin" panose="00000400000000000000" pitchFamily="2" charset="-78"/>
              </a:rPr>
            </a:br>
            <a:r>
              <a:rPr lang="fa-IR" sz="2600" dirty="0">
                <a:solidFill>
                  <a:schemeClr val="accent1">
                    <a:lumMod val="50000"/>
                  </a:schemeClr>
                </a:solidFill>
                <a:cs typeface="B Nazanin" panose="00000400000000000000" pitchFamily="2" charset="-78"/>
              </a:rPr>
              <a:t/>
            </a:r>
            <a:br>
              <a:rPr lang="fa-IR" sz="2600" dirty="0">
                <a:solidFill>
                  <a:schemeClr val="accent1">
                    <a:lumMod val="50000"/>
                  </a:schemeClr>
                </a:solidFill>
                <a:cs typeface="B Nazanin" panose="00000400000000000000" pitchFamily="2" charset="-78"/>
              </a:rPr>
            </a:br>
            <a:r>
              <a:rPr lang="fa-IR" sz="2600" dirty="0">
                <a:solidFill>
                  <a:schemeClr val="accent1">
                    <a:lumMod val="50000"/>
                  </a:schemeClr>
                </a:solidFill>
                <a:cs typeface="B Nazanin" panose="00000400000000000000" pitchFamily="2" charset="-78"/>
              </a:rPr>
              <a:t>هدف از این مطالعه بررسی رایج ترین استفاده های </a:t>
            </a:r>
            <a:r>
              <a:rPr lang="en-US" sz="2000" dirty="0">
                <a:solidFill>
                  <a:schemeClr val="accent1">
                    <a:lumMod val="50000"/>
                  </a:schemeClr>
                </a:solidFill>
                <a:latin typeface="Arial" pitchFamily="34" charset="0"/>
                <a:ea typeface="Verdana" panose="020B0604030504040204" pitchFamily="34" charset="0"/>
                <a:cs typeface="Arial" pitchFamily="34" charset="0"/>
              </a:rPr>
              <a:t>CAM</a:t>
            </a:r>
            <a:r>
              <a:rPr lang="fa-IR" sz="2600" dirty="0">
                <a:solidFill>
                  <a:schemeClr val="accent1">
                    <a:lumMod val="50000"/>
                  </a:schemeClr>
                </a:solidFill>
                <a:cs typeface="B Nazanin" panose="00000400000000000000" pitchFamily="2" charset="-78"/>
              </a:rPr>
              <a:t> برای کنترل قندخون در بیماران دیابتی می باشد. مداخلات </a:t>
            </a:r>
            <a:r>
              <a:rPr lang="en-US" sz="2000" dirty="0">
                <a:solidFill>
                  <a:schemeClr val="accent1">
                    <a:lumMod val="50000"/>
                  </a:schemeClr>
                </a:solidFill>
                <a:latin typeface="Arial" pitchFamily="34" charset="0"/>
                <a:cs typeface="Arial" pitchFamily="34" charset="0"/>
              </a:rPr>
              <a:t>CAM</a:t>
            </a:r>
            <a:r>
              <a:rPr lang="fa-IR" sz="2600" dirty="0">
                <a:solidFill>
                  <a:schemeClr val="accent1">
                    <a:lumMod val="50000"/>
                  </a:schemeClr>
                </a:solidFill>
                <a:cs typeface="B Nazanin" panose="00000400000000000000" pitchFamily="2" charset="-78"/>
              </a:rPr>
              <a:t> برای </a:t>
            </a:r>
            <a:r>
              <a:rPr lang="en-US" sz="2000" dirty="0">
                <a:solidFill>
                  <a:schemeClr val="accent1">
                    <a:lumMod val="50000"/>
                  </a:schemeClr>
                </a:solidFill>
                <a:latin typeface="Arial" pitchFamily="34" charset="0"/>
                <a:cs typeface="Arial" pitchFamily="34" charset="0"/>
              </a:rPr>
              <a:t>DM</a:t>
            </a:r>
            <a:r>
              <a:rPr lang="fa-IR" sz="2600" dirty="0">
                <a:solidFill>
                  <a:schemeClr val="accent1">
                    <a:lumMod val="50000"/>
                  </a:schemeClr>
                </a:solidFill>
                <a:cs typeface="B Nazanin" panose="00000400000000000000" pitchFamily="2" charset="-78"/>
              </a:rPr>
              <a:t> می تواند در </a:t>
            </a:r>
            <a:r>
              <a:rPr lang="fa-IR" sz="2400" dirty="0">
                <a:solidFill>
                  <a:schemeClr val="accent1">
                    <a:lumMod val="50000"/>
                  </a:schemeClr>
                </a:solidFill>
                <a:latin typeface="Arial" pitchFamily="34" charset="0"/>
                <a:cs typeface="B Nazanin" pitchFamily="2" charset="-78"/>
              </a:rPr>
              <a:t>دو</a:t>
            </a:r>
            <a:r>
              <a:rPr lang="fa-IR" sz="2600" dirty="0">
                <a:solidFill>
                  <a:schemeClr val="accent1">
                    <a:lumMod val="50000"/>
                  </a:schemeClr>
                </a:solidFill>
                <a:cs typeface="B Nazanin" panose="00000400000000000000" pitchFamily="2" charset="-78"/>
              </a:rPr>
              <a:t> گروه عمده تقسیم بندی شود: </a:t>
            </a:r>
            <a:br>
              <a:rPr lang="fa-IR" sz="2600" dirty="0">
                <a:solidFill>
                  <a:schemeClr val="accent1">
                    <a:lumMod val="50000"/>
                  </a:schemeClr>
                </a:solidFill>
                <a:cs typeface="B Nazanin" panose="00000400000000000000" pitchFamily="2" charset="-78"/>
              </a:rPr>
            </a:br>
            <a:r>
              <a:rPr lang="fa-IR" sz="2600" dirty="0">
                <a:solidFill>
                  <a:schemeClr val="accent1">
                    <a:lumMod val="50000"/>
                  </a:schemeClr>
                </a:solidFill>
                <a:cs typeface="B Nazanin" panose="00000400000000000000" pitchFamily="2" charset="-78"/>
              </a:rPr>
              <a:t/>
            </a:r>
            <a:br>
              <a:rPr lang="fa-IR" sz="2600" dirty="0">
                <a:solidFill>
                  <a:schemeClr val="accent1">
                    <a:lumMod val="50000"/>
                  </a:schemeClr>
                </a:solidFill>
                <a:cs typeface="B Nazanin" panose="00000400000000000000" pitchFamily="2" charset="-78"/>
              </a:rPr>
            </a:br>
            <a:r>
              <a:rPr lang="fa-IR" sz="2800" b="1" dirty="0">
                <a:solidFill>
                  <a:srgbClr val="C00000"/>
                </a:solidFill>
                <a:cs typeface="B Nazanin" panose="00000400000000000000" pitchFamily="2" charset="-78"/>
                <a:sym typeface="Wingdings" panose="05000000000000000000" pitchFamily="2" charset="2"/>
              </a:rPr>
              <a:t></a:t>
            </a:r>
            <a:r>
              <a:rPr lang="fa-IR" sz="2800" b="1" dirty="0">
                <a:solidFill>
                  <a:schemeClr val="accent1">
                    <a:lumMod val="50000"/>
                  </a:schemeClr>
                </a:solidFill>
                <a:cs typeface="B Nazanin" panose="00000400000000000000" pitchFamily="2" charset="-78"/>
                <a:sym typeface="Wingdings" panose="05000000000000000000" pitchFamily="2" charset="2"/>
              </a:rPr>
              <a:t> </a:t>
            </a:r>
            <a:r>
              <a:rPr lang="fa-IR" sz="2800" b="1" dirty="0">
                <a:solidFill>
                  <a:schemeClr val="accent1">
                    <a:lumMod val="50000"/>
                  </a:schemeClr>
                </a:solidFill>
                <a:cs typeface="B Nazanin" panose="00000400000000000000" pitchFamily="2" charset="-78"/>
              </a:rPr>
              <a:t>تمرینات روان_تنی </a:t>
            </a:r>
            <a:r>
              <a:rPr lang="fa-IR" sz="2600" dirty="0">
                <a:solidFill>
                  <a:schemeClr val="accent1">
                    <a:lumMod val="50000"/>
                  </a:schemeClr>
                </a:solidFill>
                <a:cs typeface="B Nazanin" panose="00000400000000000000" pitchFamily="2" charset="-78"/>
              </a:rPr>
              <a:t>مثل مدیتیشن، ریلکسیشن، رایحه درمانی و...</a:t>
            </a:r>
            <a:br>
              <a:rPr lang="fa-IR" sz="2600" dirty="0">
                <a:solidFill>
                  <a:schemeClr val="accent1">
                    <a:lumMod val="50000"/>
                  </a:schemeClr>
                </a:solidFill>
                <a:cs typeface="B Nazanin" panose="00000400000000000000" pitchFamily="2" charset="-78"/>
              </a:rPr>
            </a:br>
            <a:r>
              <a:rPr lang="fa-IR" sz="2800" b="1" dirty="0">
                <a:solidFill>
                  <a:srgbClr val="C00000"/>
                </a:solidFill>
                <a:cs typeface="B Nazanin" panose="00000400000000000000" pitchFamily="2" charset="-78"/>
                <a:sym typeface="Wingdings" panose="05000000000000000000" pitchFamily="2" charset="2"/>
              </a:rPr>
              <a:t> </a:t>
            </a:r>
            <a:r>
              <a:rPr lang="fa-IR" sz="2800" b="1" dirty="0">
                <a:solidFill>
                  <a:schemeClr val="accent1">
                    <a:lumMod val="50000"/>
                  </a:schemeClr>
                </a:solidFill>
                <a:cs typeface="B Nazanin" panose="00000400000000000000" pitchFamily="2" charset="-78"/>
              </a:rPr>
              <a:t>فراورده های طبیعی </a:t>
            </a:r>
            <a:r>
              <a:rPr lang="fa-IR" sz="2800" dirty="0">
                <a:solidFill>
                  <a:schemeClr val="accent1">
                    <a:lumMod val="50000"/>
                  </a:schemeClr>
                </a:solidFill>
                <a:cs typeface="B Nazanin" panose="00000400000000000000" pitchFamily="2" charset="-78"/>
              </a:rPr>
              <a:t>مثل داروهای گیاهی، ویتامین ها، مواد معدنی و..</a:t>
            </a:r>
            <a:br>
              <a:rPr lang="fa-IR" sz="2800" dirty="0">
                <a:solidFill>
                  <a:schemeClr val="accent1">
                    <a:lumMod val="50000"/>
                  </a:schemeClr>
                </a:solidFill>
                <a:cs typeface="B Nazanin" panose="00000400000000000000" pitchFamily="2" charset="-78"/>
              </a:rPr>
            </a:br>
            <a:r>
              <a:rPr lang="fa-IR" sz="2800" dirty="0">
                <a:solidFill>
                  <a:schemeClr val="accent1">
                    <a:lumMod val="50000"/>
                  </a:schemeClr>
                </a:solidFill>
                <a:cs typeface="B Nazanin" panose="00000400000000000000" pitchFamily="2" charset="-78"/>
              </a:rPr>
              <a:t/>
            </a:r>
            <a:br>
              <a:rPr lang="fa-IR" sz="2800" dirty="0">
                <a:solidFill>
                  <a:schemeClr val="accent1">
                    <a:lumMod val="50000"/>
                  </a:schemeClr>
                </a:solidFill>
                <a:cs typeface="B Nazanin" panose="00000400000000000000" pitchFamily="2" charset="-78"/>
              </a:rPr>
            </a:br>
            <a:r>
              <a:rPr lang="fa-IR" sz="2800" dirty="0">
                <a:solidFill>
                  <a:schemeClr val="accent1">
                    <a:lumMod val="50000"/>
                  </a:schemeClr>
                </a:solidFill>
                <a:cs typeface="B Nazanin" panose="00000400000000000000" pitchFamily="2" charset="-78"/>
              </a:rPr>
              <a:t>علاوه بر این ها ، </a:t>
            </a:r>
            <a:r>
              <a:rPr lang="fa-IR" sz="2800" b="1" dirty="0">
                <a:solidFill>
                  <a:schemeClr val="accent1">
                    <a:lumMod val="50000"/>
                  </a:schemeClr>
                </a:solidFill>
                <a:cs typeface="B Nazanin" panose="00000400000000000000" pitchFamily="2" charset="-78"/>
              </a:rPr>
              <a:t>رویکردهای کل نگر</a:t>
            </a:r>
            <a:r>
              <a:rPr lang="fa-IR" sz="2800" dirty="0">
                <a:solidFill>
                  <a:schemeClr val="accent1">
                    <a:lumMod val="50000"/>
                  </a:schemeClr>
                </a:solidFill>
                <a:cs typeface="B Nazanin" panose="00000400000000000000" pitchFamily="2" charset="-78"/>
              </a:rPr>
              <a:t>ی همچون طب سنتی چینی، طب سوزنی و رفلکسولوژی نیز مورد استفاده قرار می گیرند.</a:t>
            </a:r>
            <a:endParaRPr lang="en-US" sz="28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366726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862" y="1229417"/>
            <a:ext cx="8911687" cy="1280890"/>
          </a:xfrm>
        </p:spPr>
        <p:txBody>
          <a:bodyPr>
            <a:normAutofit/>
          </a:bodyPr>
          <a:lstStyle/>
          <a:p>
            <a:pPr algn="r" rtl="1"/>
            <a:r>
              <a:rPr lang="fa-IR" sz="6600" dirty="0">
                <a:solidFill>
                  <a:srgbClr val="C00000"/>
                </a:solidFill>
                <a:cs typeface="B Nazanin" panose="00000400000000000000" pitchFamily="2" charset="-78"/>
              </a:rPr>
              <a:t>متدهای مقاله</a:t>
            </a:r>
            <a:endParaRPr lang="en-US" sz="6600" dirty="0">
              <a:solidFill>
                <a:srgbClr val="C00000"/>
              </a:solidFill>
              <a:cs typeface="B Nazanin" panose="00000400000000000000" pitchFamily="2" charset="-78"/>
            </a:endParaRPr>
          </a:p>
        </p:txBody>
      </p:sp>
    </p:spTree>
    <p:extLst>
      <p:ext uri="{BB962C8B-B14F-4D97-AF65-F5344CB8AC3E}">
        <p14:creationId xmlns:p14="http://schemas.microsoft.com/office/powerpoint/2010/main" val="2146072613"/>
      </p:ext>
    </p:extLst>
  </p:cSld>
  <p:clrMapOvr>
    <a:masterClrMapping/>
  </p:clrMapOvr>
</p:sld>
</file>

<file path=ppt/theme/theme1.xml><?xml version="1.0" encoding="utf-8"?>
<a:theme xmlns:a="http://schemas.openxmlformats.org/drawingml/2006/main" name="Wis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1462</TotalTime>
  <Words>378</Words>
  <Application>Microsoft Office PowerPoint</Application>
  <PresentationFormat>Widescreen</PresentationFormat>
  <Paragraphs>54</Paragraphs>
  <Slides>38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B Nazanin</vt:lpstr>
      <vt:lpstr>Century Gothic</vt:lpstr>
      <vt:lpstr>Sakkal Majalla</vt:lpstr>
      <vt:lpstr>Tahoma</vt:lpstr>
      <vt:lpstr>Verdana</vt:lpstr>
      <vt:lpstr>Vrinda</vt:lpstr>
      <vt:lpstr>Wingdings</vt:lpstr>
      <vt:lpstr>Wingdings 3</vt:lpstr>
      <vt:lpstr>Wisp</vt:lpstr>
      <vt:lpstr>  </vt:lpstr>
      <vt:lpstr>مرور سیستماتیک</vt:lpstr>
      <vt:lpstr>مشخصات مقاله</vt:lpstr>
      <vt:lpstr>PowerPoint Presentation</vt:lpstr>
      <vt:lpstr>مقدمه</vt:lpstr>
      <vt:lpstr>مقدمه (ادامه)   چالش های بسیاری در مدیریت بیماری دیابت وجود دارد. اولین خط درمان دیابت، استفاده از یک  داروی ضدافزایش میزان قندخون می باشد اما استفاده از این درمان پزشکی رایج همچنین عوارض جانبی در پی دارد؛ به طوریکه CAM بعنوان یک گزینه برای درمان بیماری های مزمن مثل اختلالات متابولیک مطرح شده است. در طب مکمل و جایگزین بیش از 400 گیاه و مواد برای درمان دیابت خصوصا دیابت نوع 2 ارزیابی شده است. </vt:lpstr>
      <vt:lpstr>مقدمه (ادامه)   استفاده ازCAM به دلیل کاهش عوارض و هزینه و نیز فاکتورهای فرهنگی و روانی_اجتماعی و باورهای مذهبی بطور فزاینده ای رایج شده است. نظرسنجی در کانادا درمورد استفاده از درمان های جایگزین نشان می دهد که 44% از مکمل ها استفاده کرده اند و 31% داروهای جایگزین را دریافت کرده اند. درصد بیماران دیابتی که از CAM استفاده کرده اند، در آمریکا 57% بیشتر از مردم استرالیا می باشد. علاوه بر این مردم در کشورهای مختلفی همچون نواحی آسیایی و آفریقایی هنوز به CAM برای درمان وابسته هستند. </vt:lpstr>
      <vt:lpstr>مقدمه (ادامه)   هدف از این مطالعه بررسی رایج ترین استفاده های CAM برای کنترل قندخون در بیماران دیابتی می باشد. مداخلات CAM برای DM می تواند در دو گروه عمده تقسیم بندی شود:    تمرینات روان_تنی مثل مدیتیشن، ریلکسیشن، رایحه درمانی و...  فراورده های طبیعی مثل داروهای گیاهی، ویتامین ها، مواد معدنی و..  علاوه بر این ها ، رویکردهای کل نگری همچون طب سنتی چینی، طب سوزنی و رفلکسولوژی نیز مورد استفاده قرار می گیرند.</vt:lpstr>
      <vt:lpstr>متدهای مقاله</vt:lpstr>
      <vt:lpstr>استراتژی جست و جو  دراین مقاله از طراحی مرور سیستماتیک استفاده شده است که جهت انجام مرور، مطالعات قبلی را دنبال کرده است. چهار پایگاه داده ی CINAHL, PUBMED, SCOPUS و ProQuest از ژانویه ی 2015 تا سپتامبر 2019  در این مطالعه مورد استفاده قرار گرفته است و مطالعه ی سیستماتیکی بر اساس گایدلاینهای PRISMA گزارش شده است. کلمات کلیدی که مطابق با MeSH در این مقاله استفاده شده اند شامل: «دیابت شیرین (diabetes mellitus) و طب مکمل و جایگزین (Complementary and alternative medicine ) و سطح گلوکز خون (blood glucose levels) یا قندخون(blood sugar) یا گلوکز خون (blood glucose)» می باشد. </vt:lpstr>
      <vt:lpstr>معیارهای ورود   از بین مقالات اولیه ای که جستجو شدند، معیارهای خروج شامل مقالاتی بود که به زبان انگلیسی نبودند، بطورکامل در دسترس نبودند، انسانی نبودند و مربوط به پایان نامه یا کارشناسی ارشد نبودند. جمعیت مورد مطالعه شامل بیماران دیابتی نوع1 ، بیماران دیابتی نوع2 و نیز افراد دارای دیابت بارداری بودند. مداخلات مربوط به طب مکمل و جایگزین، نوع مطالعه کارآزمایی کنترل شده ی تصادفی (RCT) و نتیجه کنترل قندخون بوده است. مطالعات مشاهده ای، کنترل های غیرتصادفی و مطالعات موردشاهدی در این مطالعه لحاظ نشدند.</vt:lpstr>
      <vt:lpstr>مداخله ها  طب مکمل و جایگزین در سه دسته به صورت تمرینات روان _تنی (مثل هیپنوتیزم، ریلکسیشن، مدیتیشن و..) ، محصولات طبیعی (مثل گیاهان دارویی، ویتامین ها، مواد معدنی و مکمل ها) و رویکردهای کل نگر (مثل طب سنتی چینی، طب سوزنی و..) تقسیم بندی می شود.  مداخلات مورد استفاده در این مطالعه، یک یا ترکیبی از چندمورد از موارد فوق می باشد.</vt:lpstr>
      <vt:lpstr>نتایج و برآمدها  نتایج مقالات اصلی بررسی شده در این مقاله، کنترل قندخون بیماران دیابتی بوده است.  مثل: کاهش سطح HbA1C ، FBS ، قندخون تصادفی و یا تست تحمل گلوکز خوراکی (GTT). </vt:lpstr>
      <vt:lpstr>نتایج  231 مقاله از پایگاه داده هایی به صورت زیر به دست آوردیم: CINAHL : 6 مقاله، PUBMED : 85 مقاله ، SCOPUS : 66 مقاله ،PROQUEST : 74 مقاله. سپس 6 مقاله ی تکراری را حذف کردیم و پس از غربالگری عنوان و چکیده، 37 مقاله واجدشرایط را انتخاب کردیم. علاوه بر این، مقالاتی را که از نظر جمعیت مورد مطالعه، مداخلات، نوع مطالعه و نتایج مشمول معیارهای ما نمی شدند را حذف کردیم. در نهایت مرورسیستماتیک ما 17 مقاله را شامل شده است.</vt:lpstr>
      <vt:lpstr>فراورده های طبیعی(محصولات گیاهی، ویتامین ها و مکمل ها)</vt:lpstr>
      <vt:lpstr>محصولات طبیعی در این مطالعه ی مروری شامل:   زرشک (berberis aristata) دانه ی شنبلیله (fenugreek seed) خربزه ی تلخ (bitter melon) دارچین (cinnamon) زغال اخته (whortleberry) ترکیبی از گیاهان دارویی مثل گیاه کَبَر(capparis spinosa) ،گل نسترن (rosa canina)، عدس الملک یا بن تلخک (securigera) ، سیاه دانه (nigella sativa) ، برگ توت (mulberry leaves) ، کاسنی(chicory) ،چای بابونه (chamomile tea) و همچنین آب فلفل دلمه ای (bell pepper juice) در ترکیب با رویکرد کل نگر یوگاتراپی  می باشد. </vt:lpstr>
      <vt:lpstr>زرشک (berberis aristata) زرشک گیاهی دارویی می باشد که منشا آن آسیا و جنوب اروپا است اما اکنون در بسیاری از کشورهای جهان یافت می شود. این گیاه حاوی آنتی اکسیدان است.  نتایج این مطالعه نشان می دهد که زرشک اثرات مثبتی در کنترل قندخون در افرادموردمطالعه در دیابت نوع 1 درمقایسه با گروه شاهد دارد که به مدت 6 ماه یک قرص همراه با ناهار و یک قرص همراه با شام مصرف کرده اند. طبق این مطالعه، زرشک می تواند در کنار انسولین درمانی، بعنوان یک کنترل کننده قندخون برای بیماران دیابتی استفاده شود.</vt:lpstr>
      <vt:lpstr>دانه ی شنبلیله (fenugreek seed) شنبلیله گیاهی است که رایحه ی خاصی دارد و در هند و برخی کشورهای آفریقای جنوبی می روید. شنلیله حاوی آلکالوئیدها و ساپونین های استروئیدی است که می تواند به عنوان یک عامل ضددیابت استفاده شود.  دانه ی شنبلیله برای کاهش قند خون ناشتا در دیابت نوع2 مفید می باشد که در گروه مورد مداخله در مقایسه با گروه شاهد 5گرم از پودردانه ی شنبلیله همراه با آب، سه بار در روز به مدت 8 هفته مصرف شد.</vt:lpstr>
      <vt:lpstr>خربزه ی تلخ (bitter melon)  خربزه ی تلخ گیاهی است که در مناطق گرمسیری مانند آمازون، آفریقا، آسیا و آمریکای جنوبی می روید. دارای برگهای سبز و گل های زرد می باشد و میوه ی آن مانند خیار است. عصاره ی خربزه ی تلخ ساختاری مشابه انسولین حیوانی دارد.    خربزه ی تلخ اثرات مثبتی در کاهش قندخون در بیماران دیابتی نوع2 که دوبار در روز به مدت 12هفته خربزه ی تلخ مصرف کرده اند در مقایسه با گروه شاهد دارد که کپسول دارونما دریافت کرده اند.  عوارض جانبی مصرف این ماده افت قندخون و سرگیجه می باشد درحالیکه در این مطالعه هیچ عارضه جانبی جدی در زمان انجام مداخله مشاهده نشد.</vt:lpstr>
      <vt:lpstr>گیاهان دارویی  چندین ترکیب ازگیاهان دارویی شامل گیاه کَبَر، گل نسترن، عدس الملک، خارمریم، گزنه، شنبلیله، سیاه گیله برای کنترل قندخون دربیماران مبتلا به دیابت نوع2 استفاده می شوند و هیچ اثرنامطلوبی مشاهده نشد.  ترکیبی از گیاهان دارویی گیاه کَبَر(capparis spinosa) ، گل نسترن (rosa canina) و عدس الملک (securigera) به یک اندازه در کنترل قندخون بیماران دیابتی نوع2 موثر هستند. این ترکیب به صورت دوقرص یک بار در روز مصرف شده است.</vt:lpstr>
      <vt:lpstr>دارچین (cinnamon) و زغال اخته (whortleberry)  دارچین ادویه ای شیرین است که معمولا در یونان و روم استفاده می شود. این گیاه در کتاب مقدس و متون چینی ذکر شده است. گیاهی است استوایی که منشا آن سریلانکا و بخشی از هند است. این گیاه بر قندخون، شاخص توده ی بدنی(BMI) و انسولین تاثیر می گذارد.  استفاده از دارچین و یا زغال اخته (100 میلی گرم در روز) بعنوان یک درمان اضافی توانست سطح قندخون را در بیماران دیابت نوع 2 کاهش دهد.</vt:lpstr>
      <vt:lpstr>کاسنی (chicory)  کاسنی یک محصول کشاورزی از قاره ی اروپاست که به طورگسترده ای در کشورهای غربی و شرقی مصرف شده است.  کاسنی همچنان بعنوان یک مکمل در بیماران دیابتی نوع2 مصرف شد (10گرم در روز به مدت 2ماه)که بر کاهش قندخون ناشتا (FBS) تاثیرگذار بود.</vt:lpstr>
      <vt:lpstr>سیاهدانه (nigella sativa) سیاهدانه گیاهی اصیل از مدیترانه تا غرب آسیا و شمال هند می باشد که به طور گسترده در هند، بنگلادش، نپال، سریلانکا، عراق و پاکستان تولید می شود. این گیاه حاوی مواد موثره ای به نام تیموکینون است و اثر آنتی اکسیدانی دارد. علاوه بر این سیاهدانه می تواند اشتها و وزن را کاهش دهد و قندخون را کاهش دهد. روغن سیاهدانه (1350 mg/day به مدت 3 ماه ) در افرادی که به تازگی دیابت نوع 2 در آن ها تشخیص داده شده بود، در مقایسه با متفورمین در کاهش FBS ، 2hpp و A1C تاثیرگذار بود.</vt:lpstr>
      <vt:lpstr>برگ توت (mulberry leaves) توت معمولا در کوه های منطقه گرمسیری مثل آسیا، خاورمیانه و آمریکای جنوبی کشت میشود. برگ توت برای درمان دیابت نوع2 دارای مزیت می باشد.  طبق مطالعات Riche و همکاران، برگ توت (1000mg)  3بار در روز همراه با وعده ی غذایی به مدت 3ماه مصرف شد که درمقایسه با دارونما، بر کاهش میزان قندخون بعدازصرف غذا در افراد دیابتی نوع2 اثرگذار بود.</vt:lpstr>
      <vt:lpstr>چای بابونه (chamomile tea) بابونه گیاهی دارویی از اروپا و آسیای غربی است. گل بابونه معمولا به عنوان چای برای اهداف دارویی استفاده می شود.  طبق تحقیقات «زمستانی» و همکاران، چای بابونه (3gr/150ml همراه با آب داغ، سه بار در روز بعد از وعده ی غذایی به مدت 8 هفته ) به عنوان کنترل کننده گلیسمیک در بیماران دیابتی نوع 2 در مقایسه با گروه شاهد اثرگذار می باشد. بابونه همچنین دارای خواص آنتی اکسیدانی می باشد.</vt:lpstr>
      <vt:lpstr>آب فلفل دلمه ای (bell pepper juice) فلفل دلمه ای که با نام فلفل چیلی نیز شناخته می شود، توسط بومیان آمریکا استفاده می شده است. ماده ی ضروری این گیاه آلکالوئیدی است که به نام capsicinoid شناخته می شود. گزارش شده است که فلفل دلمه ای منبع اصلی ویتامینc است. همچنین فلفل دلمه ای حاوی آنتی اکسیدان است.   آب فلفل دلمه ای همراه با رویکردکل نگر یوگاتراپی (IAYT) به مدت 4 روز متوالی، در مقایسه با گروه کنترل که تنها IAYT را دریافت کرده بودند، در کاهش میزان قندخون بعداز غذا در بیماران دیابتی نوع 2 تاثیر گذار بود.</vt:lpstr>
      <vt:lpstr>       تمرینات روان_تنی</vt:lpstr>
      <vt:lpstr>تمرینات روان_تنی  تمرینات روان_تنی بر رویکرد فیزیکی و روانشناختی تمرکز دارد. مثل ریلکسیشن، تای چی، یوگا، موسیقی درمانی و...که تمرینات روان_تنی در این مطالعه شامل:    تصویرسازی با هدایت شنیداری (AGI)   تمرینات چی کونگ و تای چی   ریلکسیشن  می باشد.  </vt:lpstr>
      <vt:lpstr>تصویرسازی هدایت شده شنیداری(AGI)  تصویرسازی هدایت شده شنیداری(AGI) یک مداخله ی روان شناختی با گوش دادن به موسیقی آرامش بخش و توصیف شفاهی بر روی تصاویری که در ذهن شکل می گیرد به منظور ایجاد احساس آرامش و تمرکز است. علاوه براین، احساس آرامشی که از طریق AGI حاصل می شود، برکنترل قندخون و بهبودکیفیت زندگی دربیماران دیابتی نوع1 اثرگذار است.  مطالعه نشان می دهد که AGI همراه با موزیک به مدت 5 روز، با طول مدت 7 دقیقه، دوبار در روز درکاهش قندخون در کودکان با دیابت نوع1 اثرگذار بوده است.</vt:lpstr>
      <vt:lpstr>تمرینات چی کونگ و تای چی  تمرینات ذهنی به منظور کنترل قندخون در بیماران دیابتی موردنیاز است. چی کونگ یک تمرین تنفسی و جزئی ضروری از طب چینی می باشد. این تمرین بر میزان قندخون موثر است. تای چی نیز از چین منشا میگیرد و حرکات آهسته ی رقص مانندی است که ترکیبی از حرکات عضلانی_اسکلتی، تنفسی و مدیتیشن می باشد. ازآنجایی که تای چی می تواند FBS را کاهش دهد، می تواند به عنوان درمانی طولانی مدت برای DM باشد. </vt:lpstr>
      <vt:lpstr>تمرینات چی کونگ و تای چی (ادامه)  مطالعه ای که مربوط به انجام تمرینات چی کونگ و تای چی به مدت 12 هفته می باشد، افراد را در سه گروه تقسیم بندی کرد: چی کونگ ، تای چی و دارونما (پلاسبو). نتایج مطالعه نشان می دهد که چی کونگ نسبت به تای چی اثربهتری درکاهشFBS در بیماران دیابتی نوع 2 داشته است. </vt:lpstr>
      <vt:lpstr>ریلکسیشن  استرس باعث افزایش قندخون مزمن می شود و ریلکسیشن در کاهش میزان گلوکزخون موثرشناخته شده است بنابراین می تواند برای درمان بیماران دیابتی  مورداستفاده قرار گیرد. مطالعه ی دیگری نشان می دهد که ریلکسیشن در مقایسه با دارونما، درکاهش FBS در بیماران دیابتی نوع2 اثرگذار بوده است. مداخلات به مدت8هفته انجام شده است.</vt:lpstr>
      <vt:lpstr>   رویکرد کل نگر</vt:lpstr>
      <vt:lpstr>طب فشاری (acupressure) رویکرد کل نگر در این مطالعه طب فشاری (acupressure) در نقاط خاص می باشد. طب فشاری به مدت 5000 سال در طب سنتی چینی(TCM) انجام شده است و شامل فشار دادن چندین نقطه از بدن است. این تکنیک می تواند تولید اندورفین در مغز را تحریک کند، درد را تسکین دهد و راحتی را افزایش دهد.  </vt:lpstr>
      <vt:lpstr> طب فشاری (ادامه)   مطالعه نشان می دهد که طب فشاری در نقطه ی ST36 ، BL23 و BL13 به مدت 3 دقیقه برای 12 هفته ، سه جلسه در هفته در کاهش دیابت بارداری در مقایسه با گروه کنترل که تنها مراقبت های دوران بارداری را انجام دادند موثر واقع شد. مطالعه ی دیگری نشان داد که طب فشاری روی نقطه ی زوسانلی (ST36) به مدت 30 دقیقه بر کاهش قندخون در دیابت شیرین تاثیرگذار است. </vt:lpstr>
      <vt:lpstr>طب فشاری (ادامه)  همچنین مطالعه ی دیگری نشان داد که طب فشاری در نقطه ی CV12 به مدت 30 دقیقه در کاهش قندخون در بیماران دیابتی نوع2  درمقایسه با گروهی که بعنوان دارونما ، تحریک فشاری را در سمت راست شکم(در فاصله ی 1سانتی متری نقطه ی CV12) دریافت کردند، اثرگذار بوده است. علاوه براین طب فشاری در نقطه ی ST36 برای 30دقیقه در کاهش قندخون در مقایسه با گروه کنترل که در نقطه ای به عنوان پلاسبو تحریک گرفتند اثرگذار بود.</vt:lpstr>
      <vt:lpstr>نتیجه گیری   CAM برای کنترل قند در بیماران دیابتی شامل: محصولات طبیعی، تمرینات روان_تنی و رویکرد کل نگر می باشد. نتایج این بررسی سیستماتیک نشان می دهد که محصولات طبیعی پرمصرف ترین نوع برای کنترل گلیسمی دیابت هستند اما هنگام استفاده از این محصولات طبیعی باید عوارض جانبی را درنظر گرفت.</vt:lpstr>
      <vt:lpstr>  با سپاس از توجه شما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zohre</dc:creator>
  <cp:lastModifiedBy>Apadana</cp:lastModifiedBy>
  <cp:revision>396</cp:revision>
  <dcterms:created xsi:type="dcterms:W3CDTF">2024-01-16T07:14:05Z</dcterms:created>
  <dcterms:modified xsi:type="dcterms:W3CDTF">2024-02-03T09:21:08Z</dcterms:modified>
</cp:coreProperties>
</file>